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8" r:id="rId2"/>
    <p:sldId id="327" r:id="rId3"/>
    <p:sldId id="328" r:id="rId4"/>
    <p:sldId id="306" r:id="rId5"/>
    <p:sldId id="326" r:id="rId6"/>
    <p:sldId id="309" r:id="rId7"/>
    <p:sldId id="310" r:id="rId8"/>
    <p:sldId id="329" r:id="rId9"/>
    <p:sldId id="342" r:id="rId10"/>
    <p:sldId id="340" r:id="rId11"/>
    <p:sldId id="343" r:id="rId12"/>
    <p:sldId id="312" r:id="rId13"/>
    <p:sldId id="316" r:id="rId14"/>
    <p:sldId id="311" r:id="rId15"/>
    <p:sldId id="313" r:id="rId16"/>
    <p:sldId id="337" r:id="rId17"/>
    <p:sldId id="339" r:id="rId18"/>
    <p:sldId id="314" r:id="rId19"/>
    <p:sldId id="335" r:id="rId20"/>
    <p:sldId id="336" r:id="rId21"/>
    <p:sldId id="330" r:id="rId22"/>
    <p:sldId id="332" r:id="rId23"/>
    <p:sldId id="344" r:id="rId24"/>
    <p:sldId id="322" r:id="rId25"/>
    <p:sldId id="315" r:id="rId26"/>
    <p:sldId id="323" r:id="rId27"/>
    <p:sldId id="324" r:id="rId28"/>
    <p:sldId id="325" r:id="rId29"/>
    <p:sldId id="345" r:id="rId30"/>
    <p:sldId id="346" r:id="rId31"/>
    <p:sldId id="347" r:id="rId32"/>
    <p:sldId id="348" r:id="rId33"/>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380" autoAdjust="0"/>
    <p:restoredTop sz="85435" autoAdjust="0"/>
  </p:normalViewPr>
  <p:slideViewPr>
    <p:cSldViewPr snapToGrid="0" snapToObjects="1">
      <p:cViewPr>
        <p:scale>
          <a:sx n="60" d="100"/>
          <a:sy n="60" d="100"/>
        </p:scale>
        <p:origin x="-1422"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1FE146-384F-334B-A686-5935D3816053}" type="doc">
      <dgm:prSet loTypeId="urn:microsoft.com/office/officeart/2005/8/layout/gear1" loCatId="" qsTypeId="urn:microsoft.com/office/officeart/2005/8/quickstyle/simple4" qsCatId="simple" csTypeId="urn:microsoft.com/office/officeart/2005/8/colors/colorful1" csCatId="colorful" phldr="1"/>
      <dgm:spPr/>
    </dgm:pt>
    <dgm:pt modelId="{E16CE79A-622D-3347-B1BE-B37058DE35A5}">
      <dgm:prSet phldrT="[Text]"/>
      <dgm:spPr/>
      <dgm:t>
        <a:bodyPr/>
        <a:lstStyle/>
        <a:p>
          <a:r>
            <a:rPr lang="en-US" b="1" dirty="0" err="1" smtClean="0">
              <a:solidFill>
                <a:schemeClr val="tx1"/>
              </a:solidFill>
            </a:rPr>
            <a:t>Nguồn</a:t>
          </a:r>
          <a:r>
            <a:rPr lang="en-US" b="1" dirty="0" smtClean="0">
              <a:solidFill>
                <a:schemeClr val="tx1"/>
              </a:solidFill>
            </a:rPr>
            <a:t> </a:t>
          </a:r>
          <a:r>
            <a:rPr lang="en-US" b="1" dirty="0" err="1" smtClean="0">
              <a:solidFill>
                <a:schemeClr val="tx1"/>
              </a:solidFill>
            </a:rPr>
            <a:t>nhân</a:t>
          </a:r>
          <a:r>
            <a:rPr lang="en-US" b="1" dirty="0" smtClean="0">
              <a:solidFill>
                <a:schemeClr val="tx1"/>
              </a:solidFill>
            </a:rPr>
            <a:t> </a:t>
          </a:r>
          <a:r>
            <a:rPr lang="en-US" b="1" dirty="0" err="1" smtClean="0">
              <a:solidFill>
                <a:schemeClr val="tx1"/>
              </a:solidFill>
            </a:rPr>
            <a:t>lực</a:t>
          </a:r>
          <a:endParaRPr lang="en-US" b="1" dirty="0">
            <a:solidFill>
              <a:schemeClr val="tx1"/>
            </a:solidFill>
          </a:endParaRPr>
        </a:p>
      </dgm:t>
    </dgm:pt>
    <dgm:pt modelId="{D86B8E93-3AFC-F940-9ED8-DD6F00019DB8}" type="parTrans" cxnId="{8921F389-897C-0348-AA03-58F8D32CB38C}">
      <dgm:prSet/>
      <dgm:spPr/>
      <dgm:t>
        <a:bodyPr/>
        <a:lstStyle/>
        <a:p>
          <a:endParaRPr lang="en-US" b="1"/>
        </a:p>
      </dgm:t>
    </dgm:pt>
    <dgm:pt modelId="{34382956-DC92-4A45-9EB3-784F11858A2D}" type="sibTrans" cxnId="{8921F389-897C-0348-AA03-58F8D32CB38C}">
      <dgm:prSet/>
      <dgm:spPr/>
      <dgm:t>
        <a:bodyPr/>
        <a:lstStyle/>
        <a:p>
          <a:endParaRPr lang="en-US" b="1"/>
        </a:p>
      </dgm:t>
    </dgm:pt>
    <dgm:pt modelId="{89354605-8A3C-164C-8466-61C869904526}">
      <dgm:prSet phldrT="[Text]"/>
      <dgm:spPr/>
      <dgm:t>
        <a:bodyPr/>
        <a:lstStyle/>
        <a:p>
          <a:r>
            <a:rPr lang="en-US" b="1" dirty="0" err="1" smtClean="0">
              <a:solidFill>
                <a:schemeClr val="tx1"/>
              </a:solidFill>
            </a:rPr>
            <a:t>Thiết</a:t>
          </a:r>
          <a:r>
            <a:rPr lang="en-US" b="1" dirty="0" smtClean="0">
              <a:solidFill>
                <a:schemeClr val="tx1"/>
              </a:solidFill>
            </a:rPr>
            <a:t> </a:t>
          </a:r>
          <a:r>
            <a:rPr lang="en-US" b="1" dirty="0" err="1" smtClean="0">
              <a:solidFill>
                <a:schemeClr val="tx1"/>
              </a:solidFill>
            </a:rPr>
            <a:t>bị</a:t>
          </a:r>
          <a:r>
            <a:rPr lang="en-US" b="1" dirty="0" smtClean="0">
              <a:solidFill>
                <a:schemeClr val="tx1"/>
              </a:solidFill>
            </a:rPr>
            <a:t> </a:t>
          </a:r>
          <a:r>
            <a:rPr lang="en-US" b="1" dirty="0" err="1" smtClean="0">
              <a:solidFill>
                <a:schemeClr val="tx1"/>
              </a:solidFill>
            </a:rPr>
            <a:t>và</a:t>
          </a:r>
          <a:r>
            <a:rPr lang="en-US" b="1" dirty="0" smtClean="0">
              <a:solidFill>
                <a:schemeClr val="tx1"/>
              </a:solidFill>
            </a:rPr>
            <a:t> </a:t>
          </a:r>
          <a:r>
            <a:rPr lang="en-US" b="1" dirty="0" err="1" smtClean="0">
              <a:solidFill>
                <a:schemeClr val="tx1"/>
              </a:solidFill>
            </a:rPr>
            <a:t>Vật</a:t>
          </a:r>
          <a:r>
            <a:rPr lang="en-US" b="1" dirty="0" smtClean="0">
              <a:solidFill>
                <a:schemeClr val="tx1"/>
              </a:solidFill>
            </a:rPr>
            <a:t> </a:t>
          </a:r>
          <a:r>
            <a:rPr lang="en-US" b="1" dirty="0" err="1" smtClean="0">
              <a:solidFill>
                <a:schemeClr val="tx1"/>
              </a:solidFill>
            </a:rPr>
            <a:t>tư</a:t>
          </a:r>
          <a:endParaRPr lang="en-US" b="1" dirty="0">
            <a:solidFill>
              <a:schemeClr val="tx1"/>
            </a:solidFill>
          </a:endParaRPr>
        </a:p>
      </dgm:t>
    </dgm:pt>
    <dgm:pt modelId="{3C9B5A58-B318-AE47-96FE-7BDE4AC1EC2B}" type="parTrans" cxnId="{E2656777-B564-6F4C-928F-8A812C6642C7}">
      <dgm:prSet/>
      <dgm:spPr/>
      <dgm:t>
        <a:bodyPr/>
        <a:lstStyle/>
        <a:p>
          <a:endParaRPr lang="en-US" b="1"/>
        </a:p>
      </dgm:t>
    </dgm:pt>
    <dgm:pt modelId="{F6992516-2627-B449-BED4-4ED48E59DBE2}" type="sibTrans" cxnId="{E2656777-B564-6F4C-928F-8A812C6642C7}">
      <dgm:prSet/>
      <dgm:spPr/>
      <dgm:t>
        <a:bodyPr/>
        <a:lstStyle/>
        <a:p>
          <a:endParaRPr lang="en-US" b="1"/>
        </a:p>
      </dgm:t>
    </dgm:pt>
    <dgm:pt modelId="{0BB3B041-11EC-534D-8F09-1944798C2306}">
      <dgm:prSet phldrT="[Text]"/>
      <dgm:spPr/>
      <dgm:t>
        <a:bodyPr/>
        <a:lstStyle/>
        <a:p>
          <a:r>
            <a:rPr lang="en-US" b="1" dirty="0" err="1" smtClean="0">
              <a:solidFill>
                <a:schemeClr val="tx1"/>
              </a:solidFill>
            </a:rPr>
            <a:t>Tài</a:t>
          </a:r>
          <a:r>
            <a:rPr lang="en-US" b="1" dirty="0" smtClean="0">
              <a:solidFill>
                <a:schemeClr val="tx1"/>
              </a:solidFill>
            </a:rPr>
            <a:t> </a:t>
          </a:r>
          <a:r>
            <a:rPr lang="en-US" b="1" dirty="0" err="1" smtClean="0">
              <a:solidFill>
                <a:schemeClr val="tx1"/>
              </a:solidFill>
            </a:rPr>
            <a:t>chính</a:t>
          </a:r>
          <a:endParaRPr lang="en-US" b="1" dirty="0">
            <a:solidFill>
              <a:schemeClr val="tx1"/>
            </a:solidFill>
          </a:endParaRPr>
        </a:p>
      </dgm:t>
    </dgm:pt>
    <dgm:pt modelId="{EC049213-8C92-434F-BC06-AE7D02CD7090}" type="parTrans" cxnId="{E7720D2B-F70E-3B42-91C4-EE70328A9183}">
      <dgm:prSet/>
      <dgm:spPr/>
      <dgm:t>
        <a:bodyPr/>
        <a:lstStyle/>
        <a:p>
          <a:endParaRPr lang="en-US" b="1"/>
        </a:p>
      </dgm:t>
    </dgm:pt>
    <dgm:pt modelId="{CF41DA09-BFFB-1C42-9DE9-6108C6D71078}" type="sibTrans" cxnId="{E7720D2B-F70E-3B42-91C4-EE70328A9183}">
      <dgm:prSet/>
      <dgm:spPr/>
      <dgm:t>
        <a:bodyPr/>
        <a:lstStyle/>
        <a:p>
          <a:endParaRPr lang="en-US" b="1"/>
        </a:p>
      </dgm:t>
    </dgm:pt>
    <dgm:pt modelId="{01E09693-393D-3044-AAC2-5B95CF6DA542}" type="pres">
      <dgm:prSet presAssocID="{F41FE146-384F-334B-A686-5935D3816053}" presName="composite" presStyleCnt="0">
        <dgm:presLayoutVars>
          <dgm:chMax val="3"/>
          <dgm:animLvl val="lvl"/>
          <dgm:resizeHandles val="exact"/>
        </dgm:presLayoutVars>
      </dgm:prSet>
      <dgm:spPr/>
    </dgm:pt>
    <dgm:pt modelId="{88B3D863-D7D5-194E-B113-B0035E098DCA}" type="pres">
      <dgm:prSet presAssocID="{E16CE79A-622D-3347-B1BE-B37058DE35A5}" presName="gear1" presStyleLbl="node1" presStyleIdx="0" presStyleCnt="3">
        <dgm:presLayoutVars>
          <dgm:chMax val="1"/>
          <dgm:bulletEnabled val="1"/>
        </dgm:presLayoutVars>
      </dgm:prSet>
      <dgm:spPr/>
      <dgm:t>
        <a:bodyPr/>
        <a:lstStyle/>
        <a:p>
          <a:endParaRPr lang="en-US"/>
        </a:p>
      </dgm:t>
    </dgm:pt>
    <dgm:pt modelId="{58A3B0C3-0255-514E-BD4F-BFFF55054606}" type="pres">
      <dgm:prSet presAssocID="{E16CE79A-622D-3347-B1BE-B37058DE35A5}" presName="gear1srcNode" presStyleLbl="node1" presStyleIdx="0" presStyleCnt="3"/>
      <dgm:spPr/>
      <dgm:t>
        <a:bodyPr/>
        <a:lstStyle/>
        <a:p>
          <a:endParaRPr lang="en-US"/>
        </a:p>
      </dgm:t>
    </dgm:pt>
    <dgm:pt modelId="{BD8D7DED-E643-BE4E-AF85-A6CDBE111EC6}" type="pres">
      <dgm:prSet presAssocID="{E16CE79A-622D-3347-B1BE-B37058DE35A5}" presName="gear1dstNode" presStyleLbl="node1" presStyleIdx="0" presStyleCnt="3"/>
      <dgm:spPr/>
      <dgm:t>
        <a:bodyPr/>
        <a:lstStyle/>
        <a:p>
          <a:endParaRPr lang="en-US"/>
        </a:p>
      </dgm:t>
    </dgm:pt>
    <dgm:pt modelId="{79F8F6BB-4815-0A43-88BC-454D81422064}" type="pres">
      <dgm:prSet presAssocID="{89354605-8A3C-164C-8466-61C869904526}" presName="gear2" presStyleLbl="node1" presStyleIdx="1" presStyleCnt="3">
        <dgm:presLayoutVars>
          <dgm:chMax val="1"/>
          <dgm:bulletEnabled val="1"/>
        </dgm:presLayoutVars>
      </dgm:prSet>
      <dgm:spPr/>
      <dgm:t>
        <a:bodyPr/>
        <a:lstStyle/>
        <a:p>
          <a:endParaRPr lang="en-US"/>
        </a:p>
      </dgm:t>
    </dgm:pt>
    <dgm:pt modelId="{6390352A-D65C-2E42-A18B-2C915620152C}" type="pres">
      <dgm:prSet presAssocID="{89354605-8A3C-164C-8466-61C869904526}" presName="gear2srcNode" presStyleLbl="node1" presStyleIdx="1" presStyleCnt="3"/>
      <dgm:spPr/>
      <dgm:t>
        <a:bodyPr/>
        <a:lstStyle/>
        <a:p>
          <a:endParaRPr lang="en-US"/>
        </a:p>
      </dgm:t>
    </dgm:pt>
    <dgm:pt modelId="{07B3EB49-98AD-9E41-8048-CB1873F4B1F9}" type="pres">
      <dgm:prSet presAssocID="{89354605-8A3C-164C-8466-61C869904526}" presName="gear2dstNode" presStyleLbl="node1" presStyleIdx="1" presStyleCnt="3"/>
      <dgm:spPr/>
      <dgm:t>
        <a:bodyPr/>
        <a:lstStyle/>
        <a:p>
          <a:endParaRPr lang="en-US"/>
        </a:p>
      </dgm:t>
    </dgm:pt>
    <dgm:pt modelId="{33406B48-4536-7B46-8BFC-AB7C35151E61}" type="pres">
      <dgm:prSet presAssocID="{0BB3B041-11EC-534D-8F09-1944798C2306}" presName="gear3" presStyleLbl="node1" presStyleIdx="2" presStyleCnt="3"/>
      <dgm:spPr/>
      <dgm:t>
        <a:bodyPr/>
        <a:lstStyle/>
        <a:p>
          <a:endParaRPr lang="en-US"/>
        </a:p>
      </dgm:t>
    </dgm:pt>
    <dgm:pt modelId="{AD790DC1-1B83-944B-840D-52497403C497}" type="pres">
      <dgm:prSet presAssocID="{0BB3B041-11EC-534D-8F09-1944798C2306}" presName="gear3tx" presStyleLbl="node1" presStyleIdx="2" presStyleCnt="3">
        <dgm:presLayoutVars>
          <dgm:chMax val="1"/>
          <dgm:bulletEnabled val="1"/>
        </dgm:presLayoutVars>
      </dgm:prSet>
      <dgm:spPr/>
      <dgm:t>
        <a:bodyPr/>
        <a:lstStyle/>
        <a:p>
          <a:endParaRPr lang="en-US"/>
        </a:p>
      </dgm:t>
    </dgm:pt>
    <dgm:pt modelId="{AA8551DF-E09C-A644-AE93-445F6AA587A6}" type="pres">
      <dgm:prSet presAssocID="{0BB3B041-11EC-534D-8F09-1944798C2306}" presName="gear3srcNode" presStyleLbl="node1" presStyleIdx="2" presStyleCnt="3"/>
      <dgm:spPr/>
      <dgm:t>
        <a:bodyPr/>
        <a:lstStyle/>
        <a:p>
          <a:endParaRPr lang="en-US"/>
        </a:p>
      </dgm:t>
    </dgm:pt>
    <dgm:pt modelId="{6C824223-FE21-C147-8F78-F5592026BED7}" type="pres">
      <dgm:prSet presAssocID="{0BB3B041-11EC-534D-8F09-1944798C2306}" presName="gear3dstNode" presStyleLbl="node1" presStyleIdx="2" presStyleCnt="3"/>
      <dgm:spPr/>
      <dgm:t>
        <a:bodyPr/>
        <a:lstStyle/>
        <a:p>
          <a:endParaRPr lang="en-US"/>
        </a:p>
      </dgm:t>
    </dgm:pt>
    <dgm:pt modelId="{EB51F0A7-6E91-F74C-83F2-314FF32C2D27}" type="pres">
      <dgm:prSet presAssocID="{34382956-DC92-4A45-9EB3-784F11858A2D}" presName="connector1" presStyleLbl="sibTrans2D1" presStyleIdx="0" presStyleCnt="3"/>
      <dgm:spPr/>
      <dgm:t>
        <a:bodyPr/>
        <a:lstStyle/>
        <a:p>
          <a:endParaRPr lang="en-US"/>
        </a:p>
      </dgm:t>
    </dgm:pt>
    <dgm:pt modelId="{03862EEC-1A2D-4C48-9482-F62AC77C99C3}" type="pres">
      <dgm:prSet presAssocID="{F6992516-2627-B449-BED4-4ED48E59DBE2}" presName="connector2" presStyleLbl="sibTrans2D1" presStyleIdx="1" presStyleCnt="3"/>
      <dgm:spPr/>
      <dgm:t>
        <a:bodyPr/>
        <a:lstStyle/>
        <a:p>
          <a:endParaRPr lang="en-US"/>
        </a:p>
      </dgm:t>
    </dgm:pt>
    <dgm:pt modelId="{DD05F077-A688-B248-A8F0-657AFE094321}" type="pres">
      <dgm:prSet presAssocID="{CF41DA09-BFFB-1C42-9DE9-6108C6D71078}" presName="connector3" presStyleLbl="sibTrans2D1" presStyleIdx="2" presStyleCnt="3"/>
      <dgm:spPr/>
      <dgm:t>
        <a:bodyPr/>
        <a:lstStyle/>
        <a:p>
          <a:endParaRPr lang="en-US"/>
        </a:p>
      </dgm:t>
    </dgm:pt>
  </dgm:ptLst>
  <dgm:cxnLst>
    <dgm:cxn modelId="{E7720D2B-F70E-3B42-91C4-EE70328A9183}" srcId="{F41FE146-384F-334B-A686-5935D3816053}" destId="{0BB3B041-11EC-534D-8F09-1944798C2306}" srcOrd="2" destOrd="0" parTransId="{EC049213-8C92-434F-BC06-AE7D02CD7090}" sibTransId="{CF41DA09-BFFB-1C42-9DE9-6108C6D71078}"/>
    <dgm:cxn modelId="{BFB4B4B6-9650-0648-B7EC-098B1E3C75B8}" type="presOf" srcId="{89354605-8A3C-164C-8466-61C869904526}" destId="{79F8F6BB-4815-0A43-88BC-454D81422064}" srcOrd="0" destOrd="0" presId="urn:microsoft.com/office/officeart/2005/8/layout/gear1"/>
    <dgm:cxn modelId="{FC25A7B9-2F2E-B049-8971-952C5B9AA83E}" type="presOf" srcId="{0BB3B041-11EC-534D-8F09-1944798C2306}" destId="{AD790DC1-1B83-944B-840D-52497403C497}" srcOrd="1" destOrd="0" presId="urn:microsoft.com/office/officeart/2005/8/layout/gear1"/>
    <dgm:cxn modelId="{765CB27B-7A38-CD41-A948-7ED295E32903}" type="presOf" srcId="{34382956-DC92-4A45-9EB3-784F11858A2D}" destId="{EB51F0A7-6E91-F74C-83F2-314FF32C2D27}" srcOrd="0" destOrd="0" presId="urn:microsoft.com/office/officeart/2005/8/layout/gear1"/>
    <dgm:cxn modelId="{9D2588E5-500A-5E48-89B1-6923AAC54F7E}" type="presOf" srcId="{F41FE146-384F-334B-A686-5935D3816053}" destId="{01E09693-393D-3044-AAC2-5B95CF6DA542}" srcOrd="0" destOrd="0" presId="urn:microsoft.com/office/officeart/2005/8/layout/gear1"/>
    <dgm:cxn modelId="{E2656777-B564-6F4C-928F-8A812C6642C7}" srcId="{F41FE146-384F-334B-A686-5935D3816053}" destId="{89354605-8A3C-164C-8466-61C869904526}" srcOrd="1" destOrd="0" parTransId="{3C9B5A58-B318-AE47-96FE-7BDE4AC1EC2B}" sibTransId="{F6992516-2627-B449-BED4-4ED48E59DBE2}"/>
    <dgm:cxn modelId="{D373279F-486A-FF48-90D7-3F56DE9BF852}" type="presOf" srcId="{E16CE79A-622D-3347-B1BE-B37058DE35A5}" destId="{88B3D863-D7D5-194E-B113-B0035E098DCA}" srcOrd="0" destOrd="0" presId="urn:microsoft.com/office/officeart/2005/8/layout/gear1"/>
    <dgm:cxn modelId="{C797E731-FF79-F442-8CC4-E2186C1FC91E}" type="presOf" srcId="{E16CE79A-622D-3347-B1BE-B37058DE35A5}" destId="{BD8D7DED-E643-BE4E-AF85-A6CDBE111EC6}" srcOrd="2" destOrd="0" presId="urn:microsoft.com/office/officeart/2005/8/layout/gear1"/>
    <dgm:cxn modelId="{0282C149-11C5-024E-A6F3-3121FEE895E1}" type="presOf" srcId="{F6992516-2627-B449-BED4-4ED48E59DBE2}" destId="{03862EEC-1A2D-4C48-9482-F62AC77C99C3}" srcOrd="0" destOrd="0" presId="urn:microsoft.com/office/officeart/2005/8/layout/gear1"/>
    <dgm:cxn modelId="{8921F389-897C-0348-AA03-58F8D32CB38C}" srcId="{F41FE146-384F-334B-A686-5935D3816053}" destId="{E16CE79A-622D-3347-B1BE-B37058DE35A5}" srcOrd="0" destOrd="0" parTransId="{D86B8E93-3AFC-F940-9ED8-DD6F00019DB8}" sibTransId="{34382956-DC92-4A45-9EB3-784F11858A2D}"/>
    <dgm:cxn modelId="{19964035-610B-974A-A0E5-EF55B577A729}" type="presOf" srcId="{0BB3B041-11EC-534D-8F09-1944798C2306}" destId="{AA8551DF-E09C-A644-AE93-445F6AA587A6}" srcOrd="2" destOrd="0" presId="urn:microsoft.com/office/officeart/2005/8/layout/gear1"/>
    <dgm:cxn modelId="{1F5C2AF7-CEA7-434A-8595-5406E0FA5902}" type="presOf" srcId="{CF41DA09-BFFB-1C42-9DE9-6108C6D71078}" destId="{DD05F077-A688-B248-A8F0-657AFE094321}" srcOrd="0" destOrd="0" presId="urn:microsoft.com/office/officeart/2005/8/layout/gear1"/>
    <dgm:cxn modelId="{DDBBC0E2-7EA8-0B4E-9CBA-6A7291E0F407}" type="presOf" srcId="{E16CE79A-622D-3347-B1BE-B37058DE35A5}" destId="{58A3B0C3-0255-514E-BD4F-BFFF55054606}" srcOrd="1" destOrd="0" presId="urn:microsoft.com/office/officeart/2005/8/layout/gear1"/>
    <dgm:cxn modelId="{2A7ADB8E-A23A-F54B-9890-059CE7588874}" type="presOf" srcId="{89354605-8A3C-164C-8466-61C869904526}" destId="{07B3EB49-98AD-9E41-8048-CB1873F4B1F9}" srcOrd="2" destOrd="0" presId="urn:microsoft.com/office/officeart/2005/8/layout/gear1"/>
    <dgm:cxn modelId="{A360F947-DD58-4542-90A1-8BB0BA83030A}" type="presOf" srcId="{0BB3B041-11EC-534D-8F09-1944798C2306}" destId="{6C824223-FE21-C147-8F78-F5592026BED7}" srcOrd="3" destOrd="0" presId="urn:microsoft.com/office/officeart/2005/8/layout/gear1"/>
    <dgm:cxn modelId="{F8BC4AAA-E88C-DB4F-B036-EFBEE78F0AFB}" type="presOf" srcId="{0BB3B041-11EC-534D-8F09-1944798C2306}" destId="{33406B48-4536-7B46-8BFC-AB7C35151E61}" srcOrd="0" destOrd="0" presId="urn:microsoft.com/office/officeart/2005/8/layout/gear1"/>
    <dgm:cxn modelId="{176833A6-20A6-EE46-A21D-E5C1331DBCFE}" type="presOf" srcId="{89354605-8A3C-164C-8466-61C869904526}" destId="{6390352A-D65C-2E42-A18B-2C915620152C}" srcOrd="1" destOrd="0" presId="urn:microsoft.com/office/officeart/2005/8/layout/gear1"/>
    <dgm:cxn modelId="{0501CF2D-F235-D746-9A1A-76535A27087E}" type="presParOf" srcId="{01E09693-393D-3044-AAC2-5B95CF6DA542}" destId="{88B3D863-D7D5-194E-B113-B0035E098DCA}" srcOrd="0" destOrd="0" presId="urn:microsoft.com/office/officeart/2005/8/layout/gear1"/>
    <dgm:cxn modelId="{D5E80F05-DC2D-E64D-A30F-FAD9FFACD41E}" type="presParOf" srcId="{01E09693-393D-3044-AAC2-5B95CF6DA542}" destId="{58A3B0C3-0255-514E-BD4F-BFFF55054606}" srcOrd="1" destOrd="0" presId="urn:microsoft.com/office/officeart/2005/8/layout/gear1"/>
    <dgm:cxn modelId="{4C8D1F10-4AC5-3D48-8BAF-AB074D59E343}" type="presParOf" srcId="{01E09693-393D-3044-AAC2-5B95CF6DA542}" destId="{BD8D7DED-E643-BE4E-AF85-A6CDBE111EC6}" srcOrd="2" destOrd="0" presId="urn:microsoft.com/office/officeart/2005/8/layout/gear1"/>
    <dgm:cxn modelId="{2F63DDB8-2216-2143-88ED-B8B388D66478}" type="presParOf" srcId="{01E09693-393D-3044-AAC2-5B95CF6DA542}" destId="{79F8F6BB-4815-0A43-88BC-454D81422064}" srcOrd="3" destOrd="0" presId="urn:microsoft.com/office/officeart/2005/8/layout/gear1"/>
    <dgm:cxn modelId="{0C7E41FB-3F5A-CA4C-98D7-55B3164AAA51}" type="presParOf" srcId="{01E09693-393D-3044-AAC2-5B95CF6DA542}" destId="{6390352A-D65C-2E42-A18B-2C915620152C}" srcOrd="4" destOrd="0" presId="urn:microsoft.com/office/officeart/2005/8/layout/gear1"/>
    <dgm:cxn modelId="{C02677C6-C6F4-F847-B6AD-E50DD02E10DA}" type="presParOf" srcId="{01E09693-393D-3044-AAC2-5B95CF6DA542}" destId="{07B3EB49-98AD-9E41-8048-CB1873F4B1F9}" srcOrd="5" destOrd="0" presId="urn:microsoft.com/office/officeart/2005/8/layout/gear1"/>
    <dgm:cxn modelId="{B33BCB14-1B60-2745-9993-1330C0D62F92}" type="presParOf" srcId="{01E09693-393D-3044-AAC2-5B95CF6DA542}" destId="{33406B48-4536-7B46-8BFC-AB7C35151E61}" srcOrd="6" destOrd="0" presId="urn:microsoft.com/office/officeart/2005/8/layout/gear1"/>
    <dgm:cxn modelId="{9866500F-0D35-314E-B76F-8F6355248D7C}" type="presParOf" srcId="{01E09693-393D-3044-AAC2-5B95CF6DA542}" destId="{AD790DC1-1B83-944B-840D-52497403C497}" srcOrd="7" destOrd="0" presId="urn:microsoft.com/office/officeart/2005/8/layout/gear1"/>
    <dgm:cxn modelId="{20505C74-C088-1643-AA69-7CAB84A88160}" type="presParOf" srcId="{01E09693-393D-3044-AAC2-5B95CF6DA542}" destId="{AA8551DF-E09C-A644-AE93-445F6AA587A6}" srcOrd="8" destOrd="0" presId="urn:microsoft.com/office/officeart/2005/8/layout/gear1"/>
    <dgm:cxn modelId="{CF2D513A-EC12-0C45-BC43-3BA1F350FA52}" type="presParOf" srcId="{01E09693-393D-3044-AAC2-5B95CF6DA542}" destId="{6C824223-FE21-C147-8F78-F5592026BED7}" srcOrd="9" destOrd="0" presId="urn:microsoft.com/office/officeart/2005/8/layout/gear1"/>
    <dgm:cxn modelId="{5A1EF0AF-6F3B-3241-B613-799CDD789BF5}" type="presParOf" srcId="{01E09693-393D-3044-AAC2-5B95CF6DA542}" destId="{EB51F0A7-6E91-F74C-83F2-314FF32C2D27}" srcOrd="10" destOrd="0" presId="urn:microsoft.com/office/officeart/2005/8/layout/gear1"/>
    <dgm:cxn modelId="{C1170462-904E-2F4A-BFE7-BF9F318FD462}" type="presParOf" srcId="{01E09693-393D-3044-AAC2-5B95CF6DA542}" destId="{03862EEC-1A2D-4C48-9482-F62AC77C99C3}" srcOrd="11" destOrd="0" presId="urn:microsoft.com/office/officeart/2005/8/layout/gear1"/>
    <dgm:cxn modelId="{049F9B70-B9ED-3E40-85EA-03B35B7FBDC2}" type="presParOf" srcId="{01E09693-393D-3044-AAC2-5B95CF6DA542}" destId="{DD05F077-A688-B248-A8F0-657AFE09432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EAB9C0-F7F5-3449-B6FA-36E2FEB61678}" type="doc">
      <dgm:prSet loTypeId="urn:microsoft.com/office/officeart/2005/8/layout/StepDownProcess" loCatId="" qsTypeId="urn:microsoft.com/office/officeart/2005/8/quickstyle/simple4" qsCatId="simple" csTypeId="urn:microsoft.com/office/officeart/2005/8/colors/accent1_2" csCatId="accent1" phldr="1"/>
      <dgm:spPr/>
      <dgm:t>
        <a:bodyPr/>
        <a:lstStyle/>
        <a:p>
          <a:endParaRPr lang="en-US"/>
        </a:p>
      </dgm:t>
    </dgm:pt>
    <dgm:pt modelId="{70FACEE2-560E-E043-9F19-40C2AC93F495}">
      <dgm:prSet phldrT="[Text]"/>
      <dgm:spPr/>
      <dgm:t>
        <a:bodyPr/>
        <a:lstStyle/>
        <a:p>
          <a:r>
            <a:rPr lang="en-US" dirty="0" err="1" smtClean="0">
              <a:latin typeface="Arial  "/>
              <a:cs typeface="Times New Roman" panose="02020603050405020304" pitchFamily="18" charset="0"/>
            </a:rPr>
            <a:t>Chiến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lược</a:t>
          </a:r>
          <a:endParaRPr lang="en-US" dirty="0">
            <a:latin typeface="Arial  "/>
            <a:cs typeface="Times New Roman" panose="02020603050405020304" pitchFamily="18" charset="0"/>
          </a:endParaRPr>
        </a:p>
      </dgm:t>
    </dgm:pt>
    <dgm:pt modelId="{86B3035D-7CB1-524F-A04D-78627A49C865}" type="parTrans" cxnId="{8EE0BA12-D46B-9648-947D-CD56BC302259}">
      <dgm:prSet/>
      <dgm:spPr/>
      <dgm:t>
        <a:bodyPr/>
        <a:lstStyle/>
        <a:p>
          <a:endParaRPr lang="en-US"/>
        </a:p>
      </dgm:t>
    </dgm:pt>
    <dgm:pt modelId="{3F88C96C-C775-4A41-B450-6136CFFFDC70}" type="sibTrans" cxnId="{8EE0BA12-D46B-9648-947D-CD56BC302259}">
      <dgm:prSet/>
      <dgm:spPr/>
      <dgm:t>
        <a:bodyPr/>
        <a:lstStyle/>
        <a:p>
          <a:endParaRPr lang="en-US"/>
        </a:p>
      </dgm:t>
    </dgm:pt>
    <dgm:pt modelId="{F3BFAFCB-48D8-D443-8E6A-A94FB1760228}">
      <dgm:prSet phldrT="[Text]"/>
      <dgm:spPr/>
      <dgm:t>
        <a:bodyPr/>
        <a:lstStyle/>
        <a:p>
          <a:r>
            <a:rPr lang="en-US" dirty="0" err="1" smtClean="0">
              <a:latin typeface="Arial  "/>
              <a:cs typeface="Times New Roman" panose="02020603050405020304" pitchFamily="18" charset="0"/>
            </a:rPr>
            <a:t>Nguồn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lực</a:t>
          </a:r>
          <a:endParaRPr lang="en-US" dirty="0">
            <a:latin typeface="Arial  "/>
            <a:cs typeface="Times New Roman" panose="02020603050405020304" pitchFamily="18" charset="0"/>
          </a:endParaRPr>
        </a:p>
      </dgm:t>
    </dgm:pt>
    <dgm:pt modelId="{868338B1-5663-D447-B0F0-2918258998C2}" type="parTrans" cxnId="{65CC1FE9-E4C1-0442-BB3C-D6D6C3BBD344}">
      <dgm:prSet/>
      <dgm:spPr/>
      <dgm:t>
        <a:bodyPr/>
        <a:lstStyle/>
        <a:p>
          <a:endParaRPr lang="en-US"/>
        </a:p>
      </dgm:t>
    </dgm:pt>
    <dgm:pt modelId="{BF5ADEAF-449E-3849-8C49-BF26D8D2F0A5}" type="sibTrans" cxnId="{65CC1FE9-E4C1-0442-BB3C-D6D6C3BBD344}">
      <dgm:prSet/>
      <dgm:spPr/>
      <dgm:t>
        <a:bodyPr/>
        <a:lstStyle/>
        <a:p>
          <a:endParaRPr lang="en-US"/>
        </a:p>
      </dgm:t>
    </dgm:pt>
    <dgm:pt modelId="{E791E794-57C5-914B-B1B6-30D3A11A7774}">
      <dgm:prSet phldrT="[Text]"/>
      <dgm:spPr/>
      <dgm:t>
        <a:bodyPr/>
        <a:lstStyle/>
        <a:p>
          <a:r>
            <a:rPr lang="en-US" dirty="0" err="1" smtClean="0">
              <a:latin typeface="Arial  "/>
              <a:cs typeface="Times New Roman" panose="02020603050405020304" pitchFamily="18" charset="0"/>
            </a:rPr>
            <a:t>Tài</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chính</a:t>
          </a:r>
          <a:endParaRPr lang="en-US" dirty="0">
            <a:latin typeface="Arial  "/>
            <a:cs typeface="Times New Roman" panose="02020603050405020304" pitchFamily="18" charset="0"/>
          </a:endParaRPr>
        </a:p>
      </dgm:t>
    </dgm:pt>
    <dgm:pt modelId="{51AFC25C-13A8-7A40-93A4-A1955717CBFD}" type="parTrans" cxnId="{CDF0483F-CC7B-2741-9722-1B4788747C10}">
      <dgm:prSet/>
      <dgm:spPr/>
      <dgm:t>
        <a:bodyPr/>
        <a:lstStyle/>
        <a:p>
          <a:endParaRPr lang="en-US"/>
        </a:p>
      </dgm:t>
    </dgm:pt>
    <dgm:pt modelId="{62BE5671-3859-A84C-8DBF-BE7870B5FF93}" type="sibTrans" cxnId="{CDF0483F-CC7B-2741-9722-1B4788747C10}">
      <dgm:prSet/>
      <dgm:spPr/>
      <dgm:t>
        <a:bodyPr/>
        <a:lstStyle/>
        <a:p>
          <a:endParaRPr lang="en-US"/>
        </a:p>
      </dgm:t>
    </dgm:pt>
    <dgm:pt modelId="{3B5E15B8-3308-8043-BDF2-5019E08433DB}">
      <dgm:prSet phldrT="[Text]"/>
      <dgm:spPr/>
      <dgm:t>
        <a:bodyPr/>
        <a:lstStyle/>
        <a:p>
          <a:r>
            <a:rPr lang="en-US" dirty="0" err="1" smtClean="0">
              <a:latin typeface="Arial  "/>
              <a:cs typeface="Times New Roman" panose="02020603050405020304" pitchFamily="18" charset="0"/>
            </a:rPr>
            <a:t>Thực</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hiện</a:t>
          </a:r>
          <a:endParaRPr lang="en-US" dirty="0">
            <a:latin typeface="Arial  "/>
            <a:cs typeface="Times New Roman" panose="02020603050405020304" pitchFamily="18" charset="0"/>
          </a:endParaRPr>
        </a:p>
      </dgm:t>
    </dgm:pt>
    <dgm:pt modelId="{3C9AEEB8-0831-8F4C-A253-24CFF9B033B1}" type="parTrans" cxnId="{77D405C5-FE87-4A45-A3D0-18DF15B91BE3}">
      <dgm:prSet/>
      <dgm:spPr/>
      <dgm:t>
        <a:bodyPr/>
        <a:lstStyle/>
        <a:p>
          <a:endParaRPr lang="en-US"/>
        </a:p>
      </dgm:t>
    </dgm:pt>
    <dgm:pt modelId="{03253733-ED6A-8748-83B1-CA2BAF52E01B}" type="sibTrans" cxnId="{77D405C5-FE87-4A45-A3D0-18DF15B91BE3}">
      <dgm:prSet/>
      <dgm:spPr/>
      <dgm:t>
        <a:bodyPr/>
        <a:lstStyle/>
        <a:p>
          <a:endParaRPr lang="en-US"/>
        </a:p>
      </dgm:t>
    </dgm:pt>
    <dgm:pt modelId="{0B0BD478-CB2E-B94A-B72A-CDDA07E1330C}">
      <dgm:prSet phldrT="[Text]"/>
      <dgm:spPr/>
      <dgm:t>
        <a:bodyPr/>
        <a:lstStyle/>
        <a:p>
          <a:r>
            <a:rPr lang="en-US" dirty="0" err="1" smtClean="0">
              <a:latin typeface="Arial  "/>
              <a:cs typeface="Times New Roman" panose="02020603050405020304" pitchFamily="18" charset="0"/>
            </a:rPr>
            <a:t>Kết</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quả</a:t>
          </a:r>
          <a:endParaRPr lang="en-US" dirty="0">
            <a:latin typeface="Arial  "/>
            <a:cs typeface="Times New Roman" panose="02020603050405020304" pitchFamily="18" charset="0"/>
          </a:endParaRPr>
        </a:p>
      </dgm:t>
    </dgm:pt>
    <dgm:pt modelId="{F0DDA030-FACE-9143-BD74-CA2CB52518F2}" type="parTrans" cxnId="{CD1BBC56-3B80-094D-9300-499E1918DD78}">
      <dgm:prSet/>
      <dgm:spPr/>
      <dgm:t>
        <a:bodyPr/>
        <a:lstStyle/>
        <a:p>
          <a:endParaRPr lang="en-US"/>
        </a:p>
      </dgm:t>
    </dgm:pt>
    <dgm:pt modelId="{E480049D-614F-AB4A-94D1-C22D8D3203AD}" type="sibTrans" cxnId="{CD1BBC56-3B80-094D-9300-499E1918DD78}">
      <dgm:prSet/>
      <dgm:spPr/>
      <dgm:t>
        <a:bodyPr/>
        <a:lstStyle/>
        <a:p>
          <a:endParaRPr lang="en-US"/>
        </a:p>
      </dgm:t>
    </dgm:pt>
    <dgm:pt modelId="{BE5ECAF2-64BD-1B48-BCCF-0297AD023584}" type="pres">
      <dgm:prSet presAssocID="{9BEAB9C0-F7F5-3449-B6FA-36E2FEB61678}" presName="rootnode" presStyleCnt="0">
        <dgm:presLayoutVars>
          <dgm:chMax/>
          <dgm:chPref/>
          <dgm:dir/>
          <dgm:animLvl val="lvl"/>
        </dgm:presLayoutVars>
      </dgm:prSet>
      <dgm:spPr/>
      <dgm:t>
        <a:bodyPr/>
        <a:lstStyle/>
        <a:p>
          <a:endParaRPr lang="en-US"/>
        </a:p>
      </dgm:t>
    </dgm:pt>
    <dgm:pt modelId="{FC1C336E-CB73-8842-8AF4-CEC08EAB966C}" type="pres">
      <dgm:prSet presAssocID="{70FACEE2-560E-E043-9F19-40C2AC93F495}" presName="composite" presStyleCnt="0"/>
      <dgm:spPr/>
    </dgm:pt>
    <dgm:pt modelId="{5DA68201-752D-2A40-A0AF-F2686CC0B50D}" type="pres">
      <dgm:prSet presAssocID="{70FACEE2-560E-E043-9F19-40C2AC93F495}" presName="bentUpArrow1" presStyleLbl="alignImgPlace1" presStyleIdx="0" presStyleCnt="2"/>
      <dgm:spPr/>
    </dgm:pt>
    <dgm:pt modelId="{0807ACFC-5193-F34B-8FF6-4E30B5D6BB90}" type="pres">
      <dgm:prSet presAssocID="{70FACEE2-560E-E043-9F19-40C2AC93F495}" presName="ParentText" presStyleLbl="node1" presStyleIdx="0" presStyleCnt="3">
        <dgm:presLayoutVars>
          <dgm:chMax val="1"/>
          <dgm:chPref val="1"/>
          <dgm:bulletEnabled val="1"/>
        </dgm:presLayoutVars>
      </dgm:prSet>
      <dgm:spPr/>
      <dgm:t>
        <a:bodyPr/>
        <a:lstStyle/>
        <a:p>
          <a:endParaRPr lang="en-US"/>
        </a:p>
      </dgm:t>
    </dgm:pt>
    <dgm:pt modelId="{8428984B-72B2-A042-A12E-A59702E896E3}" type="pres">
      <dgm:prSet presAssocID="{70FACEE2-560E-E043-9F19-40C2AC93F495}" presName="ChildText" presStyleLbl="revTx" presStyleIdx="0" presStyleCnt="3">
        <dgm:presLayoutVars>
          <dgm:chMax val="0"/>
          <dgm:chPref val="0"/>
          <dgm:bulletEnabled val="1"/>
        </dgm:presLayoutVars>
      </dgm:prSet>
      <dgm:spPr/>
      <dgm:t>
        <a:bodyPr/>
        <a:lstStyle/>
        <a:p>
          <a:endParaRPr lang="en-US"/>
        </a:p>
      </dgm:t>
    </dgm:pt>
    <dgm:pt modelId="{8B967556-DE72-6849-B8E3-1B8B7755E1DF}" type="pres">
      <dgm:prSet presAssocID="{3F88C96C-C775-4A41-B450-6136CFFFDC70}" presName="sibTrans" presStyleCnt="0"/>
      <dgm:spPr/>
    </dgm:pt>
    <dgm:pt modelId="{E520319C-10C9-E045-971E-1B652973E024}" type="pres">
      <dgm:prSet presAssocID="{F3BFAFCB-48D8-D443-8E6A-A94FB1760228}" presName="composite" presStyleCnt="0"/>
      <dgm:spPr/>
    </dgm:pt>
    <dgm:pt modelId="{D495BB08-8217-9845-9B6C-12E5AE76986C}" type="pres">
      <dgm:prSet presAssocID="{F3BFAFCB-48D8-D443-8E6A-A94FB1760228}" presName="bentUpArrow1" presStyleLbl="alignImgPlace1" presStyleIdx="1" presStyleCnt="2"/>
      <dgm:spPr/>
    </dgm:pt>
    <dgm:pt modelId="{D37698A2-8AAF-1E46-BCC8-91A4F4654580}" type="pres">
      <dgm:prSet presAssocID="{F3BFAFCB-48D8-D443-8E6A-A94FB1760228}" presName="ParentText" presStyleLbl="node1" presStyleIdx="1" presStyleCnt="3">
        <dgm:presLayoutVars>
          <dgm:chMax val="1"/>
          <dgm:chPref val="1"/>
          <dgm:bulletEnabled val="1"/>
        </dgm:presLayoutVars>
      </dgm:prSet>
      <dgm:spPr/>
      <dgm:t>
        <a:bodyPr/>
        <a:lstStyle/>
        <a:p>
          <a:endParaRPr lang="en-US"/>
        </a:p>
      </dgm:t>
    </dgm:pt>
    <dgm:pt modelId="{D107BD6A-C57B-5C45-933C-B24E067E74C8}" type="pres">
      <dgm:prSet presAssocID="{F3BFAFCB-48D8-D443-8E6A-A94FB1760228}" presName="ChildText" presStyleLbl="revTx" presStyleIdx="1" presStyleCnt="3" custScaleX="124924" custLinFactNeighborX="16140">
        <dgm:presLayoutVars>
          <dgm:chMax val="0"/>
          <dgm:chPref val="0"/>
          <dgm:bulletEnabled val="1"/>
        </dgm:presLayoutVars>
      </dgm:prSet>
      <dgm:spPr/>
      <dgm:t>
        <a:bodyPr/>
        <a:lstStyle/>
        <a:p>
          <a:endParaRPr lang="en-US"/>
        </a:p>
      </dgm:t>
    </dgm:pt>
    <dgm:pt modelId="{1B905A81-DA8F-8040-A148-28A487865777}" type="pres">
      <dgm:prSet presAssocID="{BF5ADEAF-449E-3849-8C49-BF26D8D2F0A5}" presName="sibTrans" presStyleCnt="0"/>
      <dgm:spPr/>
    </dgm:pt>
    <dgm:pt modelId="{76E556C2-12A6-8C4A-A3C6-72C6FEDB2E47}" type="pres">
      <dgm:prSet presAssocID="{3B5E15B8-3308-8043-BDF2-5019E08433DB}" presName="composite" presStyleCnt="0"/>
      <dgm:spPr/>
    </dgm:pt>
    <dgm:pt modelId="{9C4EFB21-2113-EB48-93A4-FF53AE6527E6}" type="pres">
      <dgm:prSet presAssocID="{3B5E15B8-3308-8043-BDF2-5019E08433DB}" presName="ParentText" presStyleLbl="node1" presStyleIdx="2" presStyleCnt="3">
        <dgm:presLayoutVars>
          <dgm:chMax val="1"/>
          <dgm:chPref val="1"/>
          <dgm:bulletEnabled val="1"/>
        </dgm:presLayoutVars>
      </dgm:prSet>
      <dgm:spPr/>
      <dgm:t>
        <a:bodyPr/>
        <a:lstStyle/>
        <a:p>
          <a:endParaRPr lang="en-US"/>
        </a:p>
      </dgm:t>
    </dgm:pt>
    <dgm:pt modelId="{52C50F8E-33A8-1D49-BB11-FEF0EC843FCA}" type="pres">
      <dgm:prSet presAssocID="{3B5E15B8-3308-8043-BDF2-5019E08433DB}" presName="FinalChildText" presStyleLbl="revTx" presStyleIdx="2" presStyleCnt="3" custScaleX="149485" custLinFactNeighborX="9684">
        <dgm:presLayoutVars>
          <dgm:chMax val="0"/>
          <dgm:chPref val="0"/>
          <dgm:bulletEnabled val="1"/>
        </dgm:presLayoutVars>
      </dgm:prSet>
      <dgm:spPr/>
      <dgm:t>
        <a:bodyPr/>
        <a:lstStyle/>
        <a:p>
          <a:endParaRPr lang="en-US"/>
        </a:p>
      </dgm:t>
    </dgm:pt>
  </dgm:ptLst>
  <dgm:cxnLst>
    <dgm:cxn modelId="{CDF0483F-CC7B-2741-9722-1B4788747C10}" srcId="{F3BFAFCB-48D8-D443-8E6A-A94FB1760228}" destId="{E791E794-57C5-914B-B1B6-30D3A11A7774}" srcOrd="0" destOrd="0" parTransId="{51AFC25C-13A8-7A40-93A4-A1955717CBFD}" sibTransId="{62BE5671-3859-A84C-8DBF-BE7870B5FF93}"/>
    <dgm:cxn modelId="{77D405C5-FE87-4A45-A3D0-18DF15B91BE3}" srcId="{9BEAB9C0-F7F5-3449-B6FA-36E2FEB61678}" destId="{3B5E15B8-3308-8043-BDF2-5019E08433DB}" srcOrd="2" destOrd="0" parTransId="{3C9AEEB8-0831-8F4C-A253-24CFF9B033B1}" sibTransId="{03253733-ED6A-8748-83B1-CA2BAF52E01B}"/>
    <dgm:cxn modelId="{CD1BBC56-3B80-094D-9300-499E1918DD78}" srcId="{3B5E15B8-3308-8043-BDF2-5019E08433DB}" destId="{0B0BD478-CB2E-B94A-B72A-CDDA07E1330C}" srcOrd="0" destOrd="0" parTransId="{F0DDA030-FACE-9143-BD74-CA2CB52518F2}" sibTransId="{E480049D-614F-AB4A-94D1-C22D8D3203AD}"/>
    <dgm:cxn modelId="{D594CAA9-BF25-D84E-84CF-33B5FFF449C9}" type="presOf" srcId="{70FACEE2-560E-E043-9F19-40C2AC93F495}" destId="{0807ACFC-5193-F34B-8FF6-4E30B5D6BB90}" srcOrd="0" destOrd="0" presId="urn:microsoft.com/office/officeart/2005/8/layout/StepDownProcess"/>
    <dgm:cxn modelId="{68DDF068-B964-9D49-9636-E1682E8868F9}" type="presOf" srcId="{F3BFAFCB-48D8-D443-8E6A-A94FB1760228}" destId="{D37698A2-8AAF-1E46-BCC8-91A4F4654580}" srcOrd="0" destOrd="0" presId="urn:microsoft.com/office/officeart/2005/8/layout/StepDownProcess"/>
    <dgm:cxn modelId="{95182C5C-1597-3045-9CEF-3F685EB8477B}" type="presOf" srcId="{9BEAB9C0-F7F5-3449-B6FA-36E2FEB61678}" destId="{BE5ECAF2-64BD-1B48-BCCF-0297AD023584}" srcOrd="0" destOrd="0" presId="urn:microsoft.com/office/officeart/2005/8/layout/StepDownProcess"/>
    <dgm:cxn modelId="{07A90056-965B-9A49-A404-9FEEDC1569A2}" type="presOf" srcId="{3B5E15B8-3308-8043-BDF2-5019E08433DB}" destId="{9C4EFB21-2113-EB48-93A4-FF53AE6527E6}" srcOrd="0" destOrd="0" presId="urn:microsoft.com/office/officeart/2005/8/layout/StepDownProcess"/>
    <dgm:cxn modelId="{65CC1FE9-E4C1-0442-BB3C-D6D6C3BBD344}" srcId="{9BEAB9C0-F7F5-3449-B6FA-36E2FEB61678}" destId="{F3BFAFCB-48D8-D443-8E6A-A94FB1760228}" srcOrd="1" destOrd="0" parTransId="{868338B1-5663-D447-B0F0-2918258998C2}" sibTransId="{BF5ADEAF-449E-3849-8C49-BF26D8D2F0A5}"/>
    <dgm:cxn modelId="{B5C2525C-FE3A-344C-9903-B8B4E7EE0A1B}" type="presOf" srcId="{E791E794-57C5-914B-B1B6-30D3A11A7774}" destId="{D107BD6A-C57B-5C45-933C-B24E067E74C8}" srcOrd="0" destOrd="0" presId="urn:microsoft.com/office/officeart/2005/8/layout/StepDownProcess"/>
    <dgm:cxn modelId="{8EE0BA12-D46B-9648-947D-CD56BC302259}" srcId="{9BEAB9C0-F7F5-3449-B6FA-36E2FEB61678}" destId="{70FACEE2-560E-E043-9F19-40C2AC93F495}" srcOrd="0" destOrd="0" parTransId="{86B3035D-7CB1-524F-A04D-78627A49C865}" sibTransId="{3F88C96C-C775-4A41-B450-6136CFFFDC70}"/>
    <dgm:cxn modelId="{A4BFFB82-4C0D-844F-A148-9A89EA5BEB3A}" type="presOf" srcId="{0B0BD478-CB2E-B94A-B72A-CDDA07E1330C}" destId="{52C50F8E-33A8-1D49-BB11-FEF0EC843FCA}" srcOrd="0" destOrd="0" presId="urn:microsoft.com/office/officeart/2005/8/layout/StepDownProcess"/>
    <dgm:cxn modelId="{9AF35A8D-66D2-6647-AA06-B9F801AEBD11}" type="presParOf" srcId="{BE5ECAF2-64BD-1B48-BCCF-0297AD023584}" destId="{FC1C336E-CB73-8842-8AF4-CEC08EAB966C}" srcOrd="0" destOrd="0" presId="urn:microsoft.com/office/officeart/2005/8/layout/StepDownProcess"/>
    <dgm:cxn modelId="{92D60BC6-AC2F-384A-B64D-F3DAFB1528DE}" type="presParOf" srcId="{FC1C336E-CB73-8842-8AF4-CEC08EAB966C}" destId="{5DA68201-752D-2A40-A0AF-F2686CC0B50D}" srcOrd="0" destOrd="0" presId="urn:microsoft.com/office/officeart/2005/8/layout/StepDownProcess"/>
    <dgm:cxn modelId="{063EAEC5-7552-D440-B6CD-8722A0506D3C}" type="presParOf" srcId="{FC1C336E-CB73-8842-8AF4-CEC08EAB966C}" destId="{0807ACFC-5193-F34B-8FF6-4E30B5D6BB90}" srcOrd="1" destOrd="0" presId="urn:microsoft.com/office/officeart/2005/8/layout/StepDownProcess"/>
    <dgm:cxn modelId="{A5393811-EF15-D645-B979-9CB1F346E297}" type="presParOf" srcId="{FC1C336E-CB73-8842-8AF4-CEC08EAB966C}" destId="{8428984B-72B2-A042-A12E-A59702E896E3}" srcOrd="2" destOrd="0" presId="urn:microsoft.com/office/officeart/2005/8/layout/StepDownProcess"/>
    <dgm:cxn modelId="{A320B70F-958C-454E-BD55-7F27FF201746}" type="presParOf" srcId="{BE5ECAF2-64BD-1B48-BCCF-0297AD023584}" destId="{8B967556-DE72-6849-B8E3-1B8B7755E1DF}" srcOrd="1" destOrd="0" presId="urn:microsoft.com/office/officeart/2005/8/layout/StepDownProcess"/>
    <dgm:cxn modelId="{BAF4624D-304F-4445-8990-B9DC59B75570}" type="presParOf" srcId="{BE5ECAF2-64BD-1B48-BCCF-0297AD023584}" destId="{E520319C-10C9-E045-971E-1B652973E024}" srcOrd="2" destOrd="0" presId="urn:microsoft.com/office/officeart/2005/8/layout/StepDownProcess"/>
    <dgm:cxn modelId="{C2C188E6-E3DC-5149-B8FA-BE32B20F576C}" type="presParOf" srcId="{E520319C-10C9-E045-971E-1B652973E024}" destId="{D495BB08-8217-9845-9B6C-12E5AE76986C}" srcOrd="0" destOrd="0" presId="urn:microsoft.com/office/officeart/2005/8/layout/StepDownProcess"/>
    <dgm:cxn modelId="{D12BBA2F-0C68-CE4D-B5C3-1B5477D37765}" type="presParOf" srcId="{E520319C-10C9-E045-971E-1B652973E024}" destId="{D37698A2-8AAF-1E46-BCC8-91A4F4654580}" srcOrd="1" destOrd="0" presId="urn:microsoft.com/office/officeart/2005/8/layout/StepDownProcess"/>
    <dgm:cxn modelId="{F542ED41-CD5D-2241-B1DC-FC018E7D0E05}" type="presParOf" srcId="{E520319C-10C9-E045-971E-1B652973E024}" destId="{D107BD6A-C57B-5C45-933C-B24E067E74C8}" srcOrd="2" destOrd="0" presId="urn:microsoft.com/office/officeart/2005/8/layout/StepDownProcess"/>
    <dgm:cxn modelId="{20294903-43AE-8C40-BDA7-C8A61A23B475}" type="presParOf" srcId="{BE5ECAF2-64BD-1B48-BCCF-0297AD023584}" destId="{1B905A81-DA8F-8040-A148-28A487865777}" srcOrd="3" destOrd="0" presId="urn:microsoft.com/office/officeart/2005/8/layout/StepDownProcess"/>
    <dgm:cxn modelId="{EC9444A8-8302-734D-92A9-16147C31361D}" type="presParOf" srcId="{BE5ECAF2-64BD-1B48-BCCF-0297AD023584}" destId="{76E556C2-12A6-8C4A-A3C6-72C6FEDB2E47}" srcOrd="4" destOrd="0" presId="urn:microsoft.com/office/officeart/2005/8/layout/StepDownProcess"/>
    <dgm:cxn modelId="{7EECBE33-6DC7-C44E-8D4C-DDFC97E9F6DC}" type="presParOf" srcId="{76E556C2-12A6-8C4A-A3C6-72C6FEDB2E47}" destId="{9C4EFB21-2113-EB48-93A4-FF53AE6527E6}" srcOrd="0" destOrd="0" presId="urn:microsoft.com/office/officeart/2005/8/layout/StepDownProcess"/>
    <dgm:cxn modelId="{0411A56D-1113-BC4A-A4AD-00ABCF850910}" type="presParOf" srcId="{76E556C2-12A6-8C4A-A3C6-72C6FEDB2E47}" destId="{52C50F8E-33A8-1D49-BB11-FEF0EC843FCA}"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3EDCA9-40C3-7C4B-8460-619E4E5FC630}" type="doc">
      <dgm:prSet loTypeId="urn:microsoft.com/office/officeart/2005/8/layout/arrow5" loCatId="" qsTypeId="urn:microsoft.com/office/officeart/2005/8/quickstyle/simple4" qsCatId="simple" csTypeId="urn:microsoft.com/office/officeart/2005/8/colors/accent1_2" csCatId="accent1" phldr="1"/>
      <dgm:spPr/>
      <dgm:t>
        <a:bodyPr/>
        <a:lstStyle/>
        <a:p>
          <a:endParaRPr lang="en-US"/>
        </a:p>
      </dgm:t>
    </dgm:pt>
    <dgm:pt modelId="{4C87DAAB-2D4E-C44D-A3CC-9AC6A1768D2C}">
      <dgm:prSet phldrT="[Text]"/>
      <dgm:spPr/>
      <dgm:t>
        <a:bodyPr/>
        <a:lstStyle/>
        <a:p>
          <a:r>
            <a:rPr lang="en-US" dirty="0" err="1" smtClean="0">
              <a:latin typeface="Times New Roman" panose="02020603050405020304" pitchFamily="18" charset="0"/>
              <a:cs typeface="Times New Roman" panose="02020603050405020304" pitchFamily="18" charset="0"/>
            </a:rPr>
            <a:t>Ngân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sách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vốn</a:t>
          </a:r>
          <a:endParaRPr lang="en-US" dirty="0">
            <a:latin typeface="Times New Roman" panose="02020603050405020304" pitchFamily="18" charset="0"/>
            <a:cs typeface="Times New Roman" panose="02020603050405020304" pitchFamily="18" charset="0"/>
          </a:endParaRPr>
        </a:p>
      </dgm:t>
    </dgm:pt>
    <dgm:pt modelId="{711F0287-A1EE-714C-95FA-66FF52481038}" type="parTrans" cxnId="{95B63594-6F32-C546-A4BE-C98736235B9C}">
      <dgm:prSet/>
      <dgm:spPr/>
      <dgm:t>
        <a:bodyPr/>
        <a:lstStyle/>
        <a:p>
          <a:endParaRPr lang="en-US"/>
        </a:p>
      </dgm:t>
    </dgm:pt>
    <dgm:pt modelId="{1559B8D1-39FB-E242-AABE-F188C2C86A2E}" type="sibTrans" cxnId="{95B63594-6F32-C546-A4BE-C98736235B9C}">
      <dgm:prSet/>
      <dgm:spPr/>
      <dgm:t>
        <a:bodyPr/>
        <a:lstStyle/>
        <a:p>
          <a:endParaRPr lang="en-US"/>
        </a:p>
      </dgm:t>
    </dgm:pt>
    <dgm:pt modelId="{08FAE1A0-4220-3F44-9182-ED36C984F528}">
      <dgm:prSet phldrT="[Text]"/>
      <dgm:spPr/>
      <dgm:t>
        <a:bodyPr/>
        <a:lstStyle/>
        <a:p>
          <a:r>
            <a:rPr lang="en-US" dirty="0" err="1" smtClean="0">
              <a:latin typeface="Times New Roman" panose="02020603050405020304" pitchFamily="18" charset="0"/>
              <a:cs typeface="Times New Roman" panose="02020603050405020304" pitchFamily="18" charset="0"/>
            </a:rPr>
            <a:t>Ngân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sách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động</a:t>
          </a:r>
          <a:endParaRPr lang="en-US" dirty="0">
            <a:latin typeface="Times New Roman" panose="02020603050405020304" pitchFamily="18" charset="0"/>
            <a:cs typeface="Times New Roman" panose="02020603050405020304" pitchFamily="18" charset="0"/>
          </a:endParaRPr>
        </a:p>
      </dgm:t>
    </dgm:pt>
    <dgm:pt modelId="{97B49C06-BF96-4941-A5EC-AFFB7493EB07}" type="parTrans" cxnId="{5C30B0D4-46DA-F74A-B1AF-BFAF8796CF59}">
      <dgm:prSet/>
      <dgm:spPr/>
      <dgm:t>
        <a:bodyPr/>
        <a:lstStyle/>
        <a:p>
          <a:endParaRPr lang="en-US"/>
        </a:p>
      </dgm:t>
    </dgm:pt>
    <dgm:pt modelId="{62017937-9845-734B-BB39-AA1B618EC97C}" type="sibTrans" cxnId="{5C30B0D4-46DA-F74A-B1AF-BFAF8796CF59}">
      <dgm:prSet/>
      <dgm:spPr/>
      <dgm:t>
        <a:bodyPr/>
        <a:lstStyle/>
        <a:p>
          <a:endParaRPr lang="en-US"/>
        </a:p>
      </dgm:t>
    </dgm:pt>
    <dgm:pt modelId="{640781D8-8245-F241-87D7-7DCD43A89AF9}" type="pres">
      <dgm:prSet presAssocID="{613EDCA9-40C3-7C4B-8460-619E4E5FC630}" presName="diagram" presStyleCnt="0">
        <dgm:presLayoutVars>
          <dgm:dir/>
          <dgm:resizeHandles val="exact"/>
        </dgm:presLayoutVars>
      </dgm:prSet>
      <dgm:spPr/>
      <dgm:t>
        <a:bodyPr/>
        <a:lstStyle/>
        <a:p>
          <a:endParaRPr lang="en-US"/>
        </a:p>
      </dgm:t>
    </dgm:pt>
    <dgm:pt modelId="{25E189C5-0C97-444B-9D37-817808D12413}" type="pres">
      <dgm:prSet presAssocID="{4C87DAAB-2D4E-C44D-A3CC-9AC6A1768D2C}" presName="arrow" presStyleLbl="node1" presStyleIdx="0" presStyleCnt="2" custRadScaleRad="95165">
        <dgm:presLayoutVars>
          <dgm:bulletEnabled val="1"/>
        </dgm:presLayoutVars>
      </dgm:prSet>
      <dgm:spPr/>
      <dgm:t>
        <a:bodyPr/>
        <a:lstStyle/>
        <a:p>
          <a:endParaRPr lang="en-US"/>
        </a:p>
      </dgm:t>
    </dgm:pt>
    <dgm:pt modelId="{2C87AA82-7B62-F048-AAC3-D6BD9AB86BE1}" type="pres">
      <dgm:prSet presAssocID="{08FAE1A0-4220-3F44-9182-ED36C984F528}" presName="arrow" presStyleLbl="node1" presStyleIdx="1" presStyleCnt="2">
        <dgm:presLayoutVars>
          <dgm:bulletEnabled val="1"/>
        </dgm:presLayoutVars>
      </dgm:prSet>
      <dgm:spPr/>
      <dgm:t>
        <a:bodyPr/>
        <a:lstStyle/>
        <a:p>
          <a:endParaRPr lang="en-US"/>
        </a:p>
      </dgm:t>
    </dgm:pt>
  </dgm:ptLst>
  <dgm:cxnLst>
    <dgm:cxn modelId="{112E71E6-DC8D-014F-84AC-47F74B103C01}" type="presOf" srcId="{08FAE1A0-4220-3F44-9182-ED36C984F528}" destId="{2C87AA82-7B62-F048-AAC3-D6BD9AB86BE1}" srcOrd="0" destOrd="0" presId="urn:microsoft.com/office/officeart/2005/8/layout/arrow5"/>
    <dgm:cxn modelId="{FC558D57-34C1-4B46-AC58-AF12B6099327}" type="presOf" srcId="{4C87DAAB-2D4E-C44D-A3CC-9AC6A1768D2C}" destId="{25E189C5-0C97-444B-9D37-817808D12413}" srcOrd="0" destOrd="0" presId="urn:microsoft.com/office/officeart/2005/8/layout/arrow5"/>
    <dgm:cxn modelId="{13371BD7-308D-0C44-9843-F94AA049B142}" type="presOf" srcId="{613EDCA9-40C3-7C4B-8460-619E4E5FC630}" destId="{640781D8-8245-F241-87D7-7DCD43A89AF9}" srcOrd="0" destOrd="0" presId="urn:microsoft.com/office/officeart/2005/8/layout/arrow5"/>
    <dgm:cxn modelId="{95B63594-6F32-C546-A4BE-C98736235B9C}" srcId="{613EDCA9-40C3-7C4B-8460-619E4E5FC630}" destId="{4C87DAAB-2D4E-C44D-A3CC-9AC6A1768D2C}" srcOrd="0" destOrd="0" parTransId="{711F0287-A1EE-714C-95FA-66FF52481038}" sibTransId="{1559B8D1-39FB-E242-AABE-F188C2C86A2E}"/>
    <dgm:cxn modelId="{5C30B0D4-46DA-F74A-B1AF-BFAF8796CF59}" srcId="{613EDCA9-40C3-7C4B-8460-619E4E5FC630}" destId="{08FAE1A0-4220-3F44-9182-ED36C984F528}" srcOrd="1" destOrd="0" parTransId="{97B49C06-BF96-4941-A5EC-AFFB7493EB07}" sibTransId="{62017937-9845-734B-BB39-AA1B618EC97C}"/>
    <dgm:cxn modelId="{9B60E90E-6A34-CC4C-AA92-B36F88EFF706}" type="presParOf" srcId="{640781D8-8245-F241-87D7-7DCD43A89AF9}" destId="{25E189C5-0C97-444B-9D37-817808D12413}" srcOrd="0" destOrd="0" presId="urn:microsoft.com/office/officeart/2005/8/layout/arrow5"/>
    <dgm:cxn modelId="{926B7956-4636-624D-B58D-EBA0ACBF79B5}" type="presParOf" srcId="{640781D8-8245-F241-87D7-7DCD43A89AF9}" destId="{2C87AA82-7B62-F048-AAC3-D6BD9AB86BE1}"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067D24-CF03-2E47-975C-6CCCB39AF640}" type="doc">
      <dgm:prSet loTypeId="urn:microsoft.com/office/officeart/2005/8/layout/balance1" loCatId="relationship" qsTypeId="urn:microsoft.com/office/officeart/2005/8/quickstyle/simple4" qsCatId="simple" csTypeId="urn:microsoft.com/office/officeart/2005/8/colors/accent1_2" csCatId="accent1" phldr="1"/>
      <dgm:spPr/>
      <dgm:t>
        <a:bodyPr/>
        <a:lstStyle/>
        <a:p>
          <a:endParaRPr lang="en-US"/>
        </a:p>
      </dgm:t>
    </dgm:pt>
    <dgm:pt modelId="{9290F653-9D80-9F43-8C57-B018B726071F}">
      <dgm:prSet phldrT="[Text]"/>
      <dgm:spPr/>
      <dgm:t>
        <a:bodyPr/>
        <a:lstStyle/>
        <a:p>
          <a:r>
            <a:rPr lang="en-US" dirty="0" smtClean="0">
              <a:latin typeface="Arial  "/>
              <a:cs typeface="Times New Roman" panose="02020603050405020304" pitchFamily="18" charset="0"/>
            </a:rPr>
            <a:t>DOANH THU</a:t>
          </a:r>
          <a:endParaRPr lang="en-US" dirty="0">
            <a:latin typeface="Arial  "/>
            <a:cs typeface="Times New Roman" panose="02020603050405020304" pitchFamily="18" charset="0"/>
          </a:endParaRPr>
        </a:p>
      </dgm:t>
    </dgm:pt>
    <dgm:pt modelId="{A05B57D4-507D-694F-8D8C-4757AC78D4BA}" type="parTrans" cxnId="{BEBE0069-60AC-8047-BA7E-A6CA55CE66A4}">
      <dgm:prSet/>
      <dgm:spPr/>
      <dgm:t>
        <a:bodyPr/>
        <a:lstStyle/>
        <a:p>
          <a:endParaRPr lang="en-US"/>
        </a:p>
      </dgm:t>
    </dgm:pt>
    <dgm:pt modelId="{AFBD68DC-5897-4249-9B6D-2CCB0208350B}" type="sibTrans" cxnId="{BEBE0069-60AC-8047-BA7E-A6CA55CE66A4}">
      <dgm:prSet/>
      <dgm:spPr/>
      <dgm:t>
        <a:bodyPr/>
        <a:lstStyle/>
        <a:p>
          <a:endParaRPr lang="en-US"/>
        </a:p>
      </dgm:t>
    </dgm:pt>
    <dgm:pt modelId="{805B284F-6AE1-464C-AE05-F371CC347D87}">
      <dgm:prSet phldrT="[Text]"/>
      <dgm:spPr/>
      <dgm:t>
        <a:bodyPr/>
        <a:lstStyle/>
        <a:p>
          <a:r>
            <a:rPr lang="en-US" dirty="0" err="1" smtClean="0">
              <a:latin typeface="Arial  "/>
              <a:cs typeface="Times New Roman" panose="02020603050405020304" pitchFamily="18" charset="0"/>
            </a:rPr>
            <a:t>Dịch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vụ</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ngoại</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trú</a:t>
          </a:r>
          <a:endParaRPr lang="en-US" dirty="0" smtClean="0">
            <a:latin typeface="Arial  "/>
            <a:cs typeface="Times New Roman" panose="02020603050405020304" pitchFamily="18" charset="0"/>
          </a:endParaRPr>
        </a:p>
      </dgm:t>
    </dgm:pt>
    <dgm:pt modelId="{63FD1C55-6486-014B-80C3-887DA4E201C7}" type="parTrans" cxnId="{C6409C6A-48E2-4043-A1BB-CB8A8578FA0B}">
      <dgm:prSet/>
      <dgm:spPr/>
      <dgm:t>
        <a:bodyPr/>
        <a:lstStyle/>
        <a:p>
          <a:endParaRPr lang="en-US"/>
        </a:p>
      </dgm:t>
    </dgm:pt>
    <dgm:pt modelId="{EAC4848B-A8AA-A54C-BA3D-EDEA6F3D9ECA}" type="sibTrans" cxnId="{C6409C6A-48E2-4043-A1BB-CB8A8578FA0B}">
      <dgm:prSet/>
      <dgm:spPr/>
      <dgm:t>
        <a:bodyPr/>
        <a:lstStyle/>
        <a:p>
          <a:endParaRPr lang="en-US"/>
        </a:p>
      </dgm:t>
    </dgm:pt>
    <dgm:pt modelId="{CC7A2DD8-07F4-E948-94DC-89C6B919C99B}">
      <dgm:prSet phldrT="[Text]"/>
      <dgm:spPr/>
      <dgm:t>
        <a:bodyPr/>
        <a:lstStyle/>
        <a:p>
          <a:r>
            <a:rPr lang="en-US" dirty="0" err="1" smtClean="0">
              <a:latin typeface="Arial  "/>
              <a:cs typeface="Times New Roman" panose="02020603050405020304" pitchFamily="18" charset="0"/>
            </a:rPr>
            <a:t>Dịch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vụ</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chẩn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đoán</a:t>
          </a:r>
          <a:endParaRPr lang="en-US" dirty="0">
            <a:latin typeface="Arial  "/>
            <a:cs typeface="Times New Roman" panose="02020603050405020304" pitchFamily="18" charset="0"/>
          </a:endParaRPr>
        </a:p>
      </dgm:t>
    </dgm:pt>
    <dgm:pt modelId="{E9114748-4964-1745-940B-E74ED9F822AC}" type="parTrans" cxnId="{AD596CBD-1745-A44E-B9C8-42A7841D0578}">
      <dgm:prSet/>
      <dgm:spPr/>
      <dgm:t>
        <a:bodyPr/>
        <a:lstStyle/>
        <a:p>
          <a:endParaRPr lang="en-US"/>
        </a:p>
      </dgm:t>
    </dgm:pt>
    <dgm:pt modelId="{4798A38D-B2C0-504E-9868-8516686BC500}" type="sibTrans" cxnId="{AD596CBD-1745-A44E-B9C8-42A7841D0578}">
      <dgm:prSet/>
      <dgm:spPr/>
      <dgm:t>
        <a:bodyPr/>
        <a:lstStyle/>
        <a:p>
          <a:endParaRPr lang="en-US"/>
        </a:p>
      </dgm:t>
    </dgm:pt>
    <dgm:pt modelId="{CA87D0DD-73EA-F542-85D8-C6D9FD189DC1}">
      <dgm:prSet phldrT="[Text]"/>
      <dgm:spPr/>
      <dgm:t>
        <a:bodyPr/>
        <a:lstStyle/>
        <a:p>
          <a:r>
            <a:rPr lang="en-US" dirty="0" smtClean="0">
              <a:latin typeface="Arial  "/>
              <a:cs typeface="Times New Roman" panose="02020603050405020304" pitchFamily="18" charset="0"/>
            </a:rPr>
            <a:t>CHI PHÍ</a:t>
          </a:r>
          <a:endParaRPr lang="en-US" dirty="0">
            <a:latin typeface="Arial  "/>
            <a:cs typeface="Times New Roman" panose="02020603050405020304" pitchFamily="18" charset="0"/>
          </a:endParaRPr>
        </a:p>
      </dgm:t>
    </dgm:pt>
    <dgm:pt modelId="{4391B91F-8D0E-3745-9776-AD08391E310B}" type="parTrans" cxnId="{D2021CF7-5B7A-C74F-A48C-98BA22B115AC}">
      <dgm:prSet/>
      <dgm:spPr/>
      <dgm:t>
        <a:bodyPr/>
        <a:lstStyle/>
        <a:p>
          <a:endParaRPr lang="en-US"/>
        </a:p>
      </dgm:t>
    </dgm:pt>
    <dgm:pt modelId="{F10D8794-A5B9-1842-9535-1D6B535A97C7}" type="sibTrans" cxnId="{D2021CF7-5B7A-C74F-A48C-98BA22B115AC}">
      <dgm:prSet/>
      <dgm:spPr/>
      <dgm:t>
        <a:bodyPr/>
        <a:lstStyle/>
        <a:p>
          <a:endParaRPr lang="en-US"/>
        </a:p>
      </dgm:t>
    </dgm:pt>
    <dgm:pt modelId="{7EAD1ED7-09D5-2947-913A-D96EA358D6C0}">
      <dgm:prSet phldrT="[Text]"/>
      <dgm:spPr/>
      <dgm:t>
        <a:bodyPr/>
        <a:lstStyle/>
        <a:p>
          <a:r>
            <a:rPr lang="en-US" dirty="0" err="1" smtClean="0">
              <a:latin typeface="Arial  "/>
              <a:cs typeface="Times New Roman" panose="02020603050405020304" pitchFamily="18" charset="0"/>
            </a:rPr>
            <a:t>Các</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tiện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ích</a:t>
          </a:r>
          <a:endParaRPr lang="en-US" dirty="0">
            <a:latin typeface="Arial  "/>
            <a:cs typeface="Times New Roman" panose="02020603050405020304" pitchFamily="18" charset="0"/>
          </a:endParaRPr>
        </a:p>
      </dgm:t>
    </dgm:pt>
    <dgm:pt modelId="{FB7A0C77-9275-EC4D-A08A-99A409A4CF9E}" type="parTrans" cxnId="{8D6CD2A2-247F-5241-88B8-218B3B326DEE}">
      <dgm:prSet/>
      <dgm:spPr/>
      <dgm:t>
        <a:bodyPr/>
        <a:lstStyle/>
        <a:p>
          <a:endParaRPr lang="en-US"/>
        </a:p>
      </dgm:t>
    </dgm:pt>
    <dgm:pt modelId="{AD7DB105-FEF2-694E-A7A1-1A6EAD3CF29F}" type="sibTrans" cxnId="{8D6CD2A2-247F-5241-88B8-218B3B326DEE}">
      <dgm:prSet/>
      <dgm:spPr/>
      <dgm:t>
        <a:bodyPr/>
        <a:lstStyle/>
        <a:p>
          <a:endParaRPr lang="en-US"/>
        </a:p>
      </dgm:t>
    </dgm:pt>
    <dgm:pt modelId="{C5A02650-16F8-A049-9182-1FA2DC769951}">
      <dgm:prSet phldrT="[Text]"/>
      <dgm:spPr/>
      <dgm:t>
        <a:bodyPr/>
        <a:lstStyle/>
        <a:p>
          <a:r>
            <a:rPr lang="en-US" dirty="0" err="1" smtClean="0">
              <a:latin typeface="Arial  "/>
              <a:cs typeface="Times New Roman" panose="02020603050405020304" pitchFamily="18" charset="0"/>
            </a:rPr>
            <a:t>Thuốc</a:t>
          </a:r>
          <a:r>
            <a:rPr lang="en-US" dirty="0" smtClean="0">
              <a:latin typeface="Arial  "/>
              <a:cs typeface="Times New Roman" panose="02020603050405020304" pitchFamily="18" charset="0"/>
            </a:rPr>
            <a:t> men </a:t>
          </a:r>
          <a:endParaRPr lang="en-US" dirty="0">
            <a:latin typeface="Arial  "/>
            <a:cs typeface="Times New Roman" panose="02020603050405020304" pitchFamily="18" charset="0"/>
          </a:endParaRPr>
        </a:p>
      </dgm:t>
    </dgm:pt>
    <dgm:pt modelId="{51D277DE-6E20-7446-A8B5-803D0A73C949}" type="parTrans" cxnId="{22D80E09-2DAD-3D4F-A2CE-948737A2E805}">
      <dgm:prSet/>
      <dgm:spPr/>
      <dgm:t>
        <a:bodyPr/>
        <a:lstStyle/>
        <a:p>
          <a:endParaRPr lang="en-US"/>
        </a:p>
      </dgm:t>
    </dgm:pt>
    <dgm:pt modelId="{DB2ECD93-8B66-1D4A-ABDD-C5DC72095410}" type="sibTrans" cxnId="{22D80E09-2DAD-3D4F-A2CE-948737A2E805}">
      <dgm:prSet/>
      <dgm:spPr/>
      <dgm:t>
        <a:bodyPr/>
        <a:lstStyle/>
        <a:p>
          <a:endParaRPr lang="en-US"/>
        </a:p>
      </dgm:t>
    </dgm:pt>
    <dgm:pt modelId="{960F8A03-5D66-9A43-A379-9035958E0E2D}">
      <dgm:prSet phldrT="[Text]"/>
      <dgm:spPr/>
      <dgm:t>
        <a:bodyPr/>
        <a:lstStyle/>
        <a:p>
          <a:r>
            <a:rPr lang="en-US" dirty="0" err="1" smtClean="0">
              <a:latin typeface="Arial  "/>
              <a:cs typeface="Times New Roman" panose="02020603050405020304" pitchFamily="18" charset="0"/>
            </a:rPr>
            <a:t>Nhân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viên</a:t>
          </a:r>
          <a:endParaRPr lang="en-US" dirty="0">
            <a:latin typeface="Arial  "/>
            <a:cs typeface="Times New Roman" panose="02020603050405020304" pitchFamily="18" charset="0"/>
          </a:endParaRPr>
        </a:p>
      </dgm:t>
    </dgm:pt>
    <dgm:pt modelId="{11BD2626-F2C1-714B-9335-C3821CAB9040}" type="parTrans" cxnId="{44B1B60C-557F-0549-AC29-651C7BE3B4AF}">
      <dgm:prSet/>
      <dgm:spPr/>
      <dgm:t>
        <a:bodyPr/>
        <a:lstStyle/>
        <a:p>
          <a:endParaRPr lang="en-US"/>
        </a:p>
      </dgm:t>
    </dgm:pt>
    <dgm:pt modelId="{79589C61-B94A-8B4C-AC45-F2CAD6A6D7C0}" type="sibTrans" cxnId="{44B1B60C-557F-0549-AC29-651C7BE3B4AF}">
      <dgm:prSet/>
      <dgm:spPr/>
      <dgm:t>
        <a:bodyPr/>
        <a:lstStyle/>
        <a:p>
          <a:endParaRPr lang="en-US"/>
        </a:p>
      </dgm:t>
    </dgm:pt>
    <dgm:pt modelId="{BD68E5AE-E614-6F4A-8F9F-74A8BC0CF824}">
      <dgm:prSet/>
      <dgm:spPr/>
      <dgm:t>
        <a:bodyPr/>
        <a:lstStyle/>
        <a:p>
          <a:r>
            <a:rPr lang="en-US" dirty="0" err="1" smtClean="0">
              <a:latin typeface="Arial  "/>
              <a:cs typeface="Times New Roman" panose="02020603050405020304" pitchFamily="18" charset="0"/>
            </a:rPr>
            <a:t>Dịch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vụ</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nội</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trú</a:t>
          </a:r>
          <a:r>
            <a:rPr lang="en-US" dirty="0" smtClean="0">
              <a:latin typeface="Arial  "/>
              <a:cs typeface="Times New Roman" panose="02020603050405020304" pitchFamily="18" charset="0"/>
            </a:rPr>
            <a:t> </a:t>
          </a:r>
          <a:endParaRPr lang="en-US" dirty="0">
            <a:latin typeface="Arial  "/>
            <a:cs typeface="Times New Roman" panose="02020603050405020304" pitchFamily="18" charset="0"/>
          </a:endParaRPr>
        </a:p>
      </dgm:t>
    </dgm:pt>
    <dgm:pt modelId="{4B510D28-3BC5-5246-B835-1355B880003F}" type="parTrans" cxnId="{30DF1CA3-08C4-8642-98DA-4CD5C34FBC07}">
      <dgm:prSet/>
      <dgm:spPr/>
      <dgm:t>
        <a:bodyPr/>
        <a:lstStyle/>
        <a:p>
          <a:endParaRPr lang="en-US"/>
        </a:p>
      </dgm:t>
    </dgm:pt>
    <dgm:pt modelId="{2C18D580-555F-7945-BA45-90E6B67D28B7}" type="sibTrans" cxnId="{30DF1CA3-08C4-8642-98DA-4CD5C34FBC07}">
      <dgm:prSet/>
      <dgm:spPr/>
      <dgm:t>
        <a:bodyPr/>
        <a:lstStyle/>
        <a:p>
          <a:endParaRPr lang="en-US"/>
        </a:p>
      </dgm:t>
    </dgm:pt>
    <dgm:pt modelId="{35D25459-C3B0-724C-A8B9-F6660FF0703E}">
      <dgm:prSet/>
      <dgm:spPr/>
      <dgm:t>
        <a:bodyPr/>
        <a:lstStyle/>
        <a:p>
          <a:r>
            <a:rPr lang="en-US" dirty="0" err="1" smtClean="0">
              <a:latin typeface="Arial  "/>
              <a:cs typeface="Times New Roman" panose="02020603050405020304" pitchFamily="18" charset="0"/>
            </a:rPr>
            <a:t>Dịch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vụ</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bán</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lẻ</a:t>
          </a:r>
          <a:endParaRPr lang="en-US" dirty="0">
            <a:latin typeface="Arial  "/>
            <a:cs typeface="Times New Roman" panose="02020603050405020304" pitchFamily="18" charset="0"/>
          </a:endParaRPr>
        </a:p>
      </dgm:t>
    </dgm:pt>
    <dgm:pt modelId="{159C347C-4A17-D546-918A-2BE7ACF83C4F}" type="parTrans" cxnId="{E0BA77C1-4D0E-854B-A874-C32F0E446AD0}">
      <dgm:prSet/>
      <dgm:spPr/>
      <dgm:t>
        <a:bodyPr/>
        <a:lstStyle/>
        <a:p>
          <a:endParaRPr lang="en-US"/>
        </a:p>
      </dgm:t>
    </dgm:pt>
    <dgm:pt modelId="{C7AD6626-DDB3-874D-8CF6-515E5326A65B}" type="sibTrans" cxnId="{E0BA77C1-4D0E-854B-A874-C32F0E446AD0}">
      <dgm:prSet/>
      <dgm:spPr/>
      <dgm:t>
        <a:bodyPr/>
        <a:lstStyle/>
        <a:p>
          <a:endParaRPr lang="en-US"/>
        </a:p>
      </dgm:t>
    </dgm:pt>
    <dgm:pt modelId="{5CF0DEED-05E3-6D4B-B7EB-29276D9D1E63}">
      <dgm:prSet/>
      <dgm:spPr/>
      <dgm:t>
        <a:bodyPr/>
        <a:lstStyle/>
        <a:p>
          <a:r>
            <a:rPr lang="en-US" dirty="0" err="1" smtClean="0">
              <a:latin typeface="Arial  "/>
              <a:cs typeface="Times New Roman" panose="02020603050405020304" pitchFamily="18" charset="0"/>
            </a:rPr>
            <a:t>Nhà</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cung</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cấp</a:t>
          </a:r>
          <a:endParaRPr lang="en-US" dirty="0">
            <a:latin typeface="Arial  "/>
            <a:cs typeface="Times New Roman" panose="02020603050405020304" pitchFamily="18" charset="0"/>
          </a:endParaRPr>
        </a:p>
      </dgm:t>
    </dgm:pt>
    <dgm:pt modelId="{7216B228-C022-DB4A-915C-5C468C333560}" type="parTrans" cxnId="{A51F5942-65A8-1140-BF7C-29FB2AC97E33}">
      <dgm:prSet/>
      <dgm:spPr/>
      <dgm:t>
        <a:bodyPr/>
        <a:lstStyle/>
        <a:p>
          <a:endParaRPr lang="en-US"/>
        </a:p>
      </dgm:t>
    </dgm:pt>
    <dgm:pt modelId="{2DDB0F15-7CED-3C49-96B7-3F270A84731D}" type="sibTrans" cxnId="{A51F5942-65A8-1140-BF7C-29FB2AC97E33}">
      <dgm:prSet/>
      <dgm:spPr/>
      <dgm:t>
        <a:bodyPr/>
        <a:lstStyle/>
        <a:p>
          <a:endParaRPr lang="en-US"/>
        </a:p>
      </dgm:t>
    </dgm:pt>
    <dgm:pt modelId="{F37FD3A7-64AC-9240-8F67-DC731E052BE1}" type="pres">
      <dgm:prSet presAssocID="{F5067D24-CF03-2E47-975C-6CCCB39AF640}" presName="outerComposite" presStyleCnt="0">
        <dgm:presLayoutVars>
          <dgm:chMax val="2"/>
          <dgm:animLvl val="lvl"/>
          <dgm:resizeHandles val="exact"/>
        </dgm:presLayoutVars>
      </dgm:prSet>
      <dgm:spPr/>
      <dgm:t>
        <a:bodyPr/>
        <a:lstStyle/>
        <a:p>
          <a:endParaRPr lang="en-US"/>
        </a:p>
      </dgm:t>
    </dgm:pt>
    <dgm:pt modelId="{38E0C087-7F39-C143-A83B-17D5AC1220F0}" type="pres">
      <dgm:prSet presAssocID="{F5067D24-CF03-2E47-975C-6CCCB39AF640}" presName="dummyMaxCanvas" presStyleCnt="0"/>
      <dgm:spPr/>
    </dgm:pt>
    <dgm:pt modelId="{88C22E52-8595-6645-AB84-49E5371956DF}" type="pres">
      <dgm:prSet presAssocID="{F5067D24-CF03-2E47-975C-6CCCB39AF640}" presName="parentComposite" presStyleCnt="0"/>
      <dgm:spPr/>
    </dgm:pt>
    <dgm:pt modelId="{CAB50284-BD12-7048-B5AF-00527739E8FA}" type="pres">
      <dgm:prSet presAssocID="{F5067D24-CF03-2E47-975C-6CCCB39AF640}" presName="parent1" presStyleLbl="alignAccFollowNode1" presStyleIdx="0" presStyleCnt="4">
        <dgm:presLayoutVars>
          <dgm:chMax val="4"/>
        </dgm:presLayoutVars>
      </dgm:prSet>
      <dgm:spPr/>
      <dgm:t>
        <a:bodyPr/>
        <a:lstStyle/>
        <a:p>
          <a:endParaRPr lang="en-US"/>
        </a:p>
      </dgm:t>
    </dgm:pt>
    <dgm:pt modelId="{506AB9C4-69EA-4D45-88C2-9013A4EEBEE8}" type="pres">
      <dgm:prSet presAssocID="{F5067D24-CF03-2E47-975C-6CCCB39AF640}" presName="parent2" presStyleLbl="alignAccFollowNode1" presStyleIdx="1" presStyleCnt="4">
        <dgm:presLayoutVars>
          <dgm:chMax val="4"/>
        </dgm:presLayoutVars>
      </dgm:prSet>
      <dgm:spPr/>
      <dgm:t>
        <a:bodyPr/>
        <a:lstStyle/>
        <a:p>
          <a:endParaRPr lang="en-US"/>
        </a:p>
      </dgm:t>
    </dgm:pt>
    <dgm:pt modelId="{603EBD30-7895-7645-A24A-D08B842F9C13}" type="pres">
      <dgm:prSet presAssocID="{F5067D24-CF03-2E47-975C-6CCCB39AF640}" presName="childrenComposite" presStyleCnt="0"/>
      <dgm:spPr/>
    </dgm:pt>
    <dgm:pt modelId="{08844C15-1BCC-9641-9B2E-BD6081AB3469}" type="pres">
      <dgm:prSet presAssocID="{F5067D24-CF03-2E47-975C-6CCCB39AF640}" presName="dummyMaxCanvas_ChildArea" presStyleCnt="0"/>
      <dgm:spPr/>
    </dgm:pt>
    <dgm:pt modelId="{40152A57-23F3-1C42-A3AE-E94EBA4A6B17}" type="pres">
      <dgm:prSet presAssocID="{F5067D24-CF03-2E47-975C-6CCCB39AF640}" presName="fulcrum" presStyleLbl="alignAccFollowNode1" presStyleIdx="2" presStyleCnt="4"/>
      <dgm:spPr/>
    </dgm:pt>
    <dgm:pt modelId="{1B5E3C7A-2517-6C45-8EE1-8501084632D0}" type="pres">
      <dgm:prSet presAssocID="{F5067D24-CF03-2E47-975C-6CCCB39AF640}" presName="balance_44" presStyleLbl="alignAccFollowNode1" presStyleIdx="3" presStyleCnt="4">
        <dgm:presLayoutVars>
          <dgm:bulletEnabled val="1"/>
        </dgm:presLayoutVars>
      </dgm:prSet>
      <dgm:spPr/>
    </dgm:pt>
    <dgm:pt modelId="{FE587F16-6A53-4247-9C29-2A81BD7525D9}" type="pres">
      <dgm:prSet presAssocID="{F5067D24-CF03-2E47-975C-6CCCB39AF640}" presName="right_44_1" presStyleLbl="node1" presStyleIdx="0" presStyleCnt="8">
        <dgm:presLayoutVars>
          <dgm:bulletEnabled val="1"/>
        </dgm:presLayoutVars>
      </dgm:prSet>
      <dgm:spPr/>
      <dgm:t>
        <a:bodyPr/>
        <a:lstStyle/>
        <a:p>
          <a:endParaRPr lang="en-US"/>
        </a:p>
      </dgm:t>
    </dgm:pt>
    <dgm:pt modelId="{664C08B7-7825-1D47-8B28-35AAA9D2A727}" type="pres">
      <dgm:prSet presAssocID="{F5067D24-CF03-2E47-975C-6CCCB39AF640}" presName="right_44_2" presStyleLbl="node1" presStyleIdx="1" presStyleCnt="8">
        <dgm:presLayoutVars>
          <dgm:bulletEnabled val="1"/>
        </dgm:presLayoutVars>
      </dgm:prSet>
      <dgm:spPr/>
      <dgm:t>
        <a:bodyPr/>
        <a:lstStyle/>
        <a:p>
          <a:endParaRPr lang="en-US"/>
        </a:p>
      </dgm:t>
    </dgm:pt>
    <dgm:pt modelId="{40756DA7-5D60-7B4E-96C0-60CBE0C71C90}" type="pres">
      <dgm:prSet presAssocID="{F5067D24-CF03-2E47-975C-6CCCB39AF640}" presName="right_44_3" presStyleLbl="node1" presStyleIdx="2" presStyleCnt="8">
        <dgm:presLayoutVars>
          <dgm:bulletEnabled val="1"/>
        </dgm:presLayoutVars>
      </dgm:prSet>
      <dgm:spPr/>
      <dgm:t>
        <a:bodyPr/>
        <a:lstStyle/>
        <a:p>
          <a:endParaRPr lang="en-US"/>
        </a:p>
      </dgm:t>
    </dgm:pt>
    <dgm:pt modelId="{FB80345A-CDAF-A74B-9735-534C936E6265}" type="pres">
      <dgm:prSet presAssocID="{F5067D24-CF03-2E47-975C-6CCCB39AF640}" presName="right_44_4" presStyleLbl="node1" presStyleIdx="3" presStyleCnt="8">
        <dgm:presLayoutVars>
          <dgm:bulletEnabled val="1"/>
        </dgm:presLayoutVars>
      </dgm:prSet>
      <dgm:spPr/>
      <dgm:t>
        <a:bodyPr/>
        <a:lstStyle/>
        <a:p>
          <a:endParaRPr lang="en-US"/>
        </a:p>
      </dgm:t>
    </dgm:pt>
    <dgm:pt modelId="{6CAC4E50-35B9-9E49-85F5-E7BC393DB883}" type="pres">
      <dgm:prSet presAssocID="{F5067D24-CF03-2E47-975C-6CCCB39AF640}" presName="left_44_1" presStyleLbl="node1" presStyleIdx="4" presStyleCnt="8">
        <dgm:presLayoutVars>
          <dgm:bulletEnabled val="1"/>
        </dgm:presLayoutVars>
      </dgm:prSet>
      <dgm:spPr/>
      <dgm:t>
        <a:bodyPr/>
        <a:lstStyle/>
        <a:p>
          <a:endParaRPr lang="en-US"/>
        </a:p>
      </dgm:t>
    </dgm:pt>
    <dgm:pt modelId="{8F7CE366-AB0A-464F-BF6C-F3F9E91EE6ED}" type="pres">
      <dgm:prSet presAssocID="{F5067D24-CF03-2E47-975C-6CCCB39AF640}" presName="left_44_2" presStyleLbl="node1" presStyleIdx="5" presStyleCnt="8">
        <dgm:presLayoutVars>
          <dgm:bulletEnabled val="1"/>
        </dgm:presLayoutVars>
      </dgm:prSet>
      <dgm:spPr/>
      <dgm:t>
        <a:bodyPr/>
        <a:lstStyle/>
        <a:p>
          <a:endParaRPr lang="en-US"/>
        </a:p>
      </dgm:t>
    </dgm:pt>
    <dgm:pt modelId="{43632EFA-FE19-A841-99E8-27AB58E5F2BC}" type="pres">
      <dgm:prSet presAssocID="{F5067D24-CF03-2E47-975C-6CCCB39AF640}" presName="left_44_3" presStyleLbl="node1" presStyleIdx="6" presStyleCnt="8">
        <dgm:presLayoutVars>
          <dgm:bulletEnabled val="1"/>
        </dgm:presLayoutVars>
      </dgm:prSet>
      <dgm:spPr/>
      <dgm:t>
        <a:bodyPr/>
        <a:lstStyle/>
        <a:p>
          <a:endParaRPr lang="en-US"/>
        </a:p>
      </dgm:t>
    </dgm:pt>
    <dgm:pt modelId="{D14A1130-B0EB-C243-9915-0F4F65D9D31C}" type="pres">
      <dgm:prSet presAssocID="{F5067D24-CF03-2E47-975C-6CCCB39AF640}" presName="left_44_4" presStyleLbl="node1" presStyleIdx="7" presStyleCnt="8">
        <dgm:presLayoutVars>
          <dgm:bulletEnabled val="1"/>
        </dgm:presLayoutVars>
      </dgm:prSet>
      <dgm:spPr/>
      <dgm:t>
        <a:bodyPr/>
        <a:lstStyle/>
        <a:p>
          <a:endParaRPr lang="en-US"/>
        </a:p>
      </dgm:t>
    </dgm:pt>
  </dgm:ptLst>
  <dgm:cxnLst>
    <dgm:cxn modelId="{6904AFE9-1A43-FE46-9B21-B3A37E4C3ED8}" type="presOf" srcId="{5CF0DEED-05E3-6D4B-B7EB-29276D9D1E63}" destId="{40756DA7-5D60-7B4E-96C0-60CBE0C71C90}" srcOrd="0" destOrd="0" presId="urn:microsoft.com/office/officeart/2005/8/layout/balance1"/>
    <dgm:cxn modelId="{E616CFC2-E15E-8848-8163-AAD734962557}" type="presOf" srcId="{960F8A03-5D66-9A43-A379-9035958E0E2D}" destId="{FB80345A-CDAF-A74B-9735-534C936E6265}" srcOrd="0" destOrd="0" presId="urn:microsoft.com/office/officeart/2005/8/layout/balance1"/>
    <dgm:cxn modelId="{3A209931-C520-DA4A-BC2D-D8F4CCF6AC02}" type="presOf" srcId="{9290F653-9D80-9F43-8C57-B018B726071F}" destId="{CAB50284-BD12-7048-B5AF-00527739E8FA}" srcOrd="0" destOrd="0" presId="urn:microsoft.com/office/officeart/2005/8/layout/balance1"/>
    <dgm:cxn modelId="{B4DAA42E-A45B-EC47-9AE7-88F66E8B47AE}" type="presOf" srcId="{BD68E5AE-E614-6F4A-8F9F-74A8BC0CF824}" destId="{8F7CE366-AB0A-464F-BF6C-F3F9E91EE6ED}" srcOrd="0" destOrd="0" presId="urn:microsoft.com/office/officeart/2005/8/layout/balance1"/>
    <dgm:cxn modelId="{30DF1CA3-08C4-8642-98DA-4CD5C34FBC07}" srcId="{9290F653-9D80-9F43-8C57-B018B726071F}" destId="{BD68E5AE-E614-6F4A-8F9F-74A8BC0CF824}" srcOrd="1" destOrd="0" parTransId="{4B510D28-3BC5-5246-B835-1355B880003F}" sibTransId="{2C18D580-555F-7945-BA45-90E6B67D28B7}"/>
    <dgm:cxn modelId="{C6409C6A-48E2-4043-A1BB-CB8A8578FA0B}" srcId="{9290F653-9D80-9F43-8C57-B018B726071F}" destId="{805B284F-6AE1-464C-AE05-F371CC347D87}" srcOrd="0" destOrd="0" parTransId="{63FD1C55-6486-014B-80C3-887DA4E201C7}" sibTransId="{EAC4848B-A8AA-A54C-BA3D-EDEA6F3D9ECA}"/>
    <dgm:cxn modelId="{22D80E09-2DAD-3D4F-A2CE-948737A2E805}" srcId="{CA87D0DD-73EA-F542-85D8-C6D9FD189DC1}" destId="{C5A02650-16F8-A049-9182-1FA2DC769951}" srcOrd="1" destOrd="0" parTransId="{51D277DE-6E20-7446-A8B5-803D0A73C949}" sibTransId="{DB2ECD93-8B66-1D4A-ABDD-C5DC72095410}"/>
    <dgm:cxn modelId="{BC781A6B-2845-5C46-B543-757553863175}" type="presOf" srcId="{C5A02650-16F8-A049-9182-1FA2DC769951}" destId="{664C08B7-7825-1D47-8B28-35AAA9D2A727}" srcOrd="0" destOrd="0" presId="urn:microsoft.com/office/officeart/2005/8/layout/balance1"/>
    <dgm:cxn modelId="{AD596CBD-1745-A44E-B9C8-42A7841D0578}" srcId="{9290F653-9D80-9F43-8C57-B018B726071F}" destId="{CC7A2DD8-07F4-E948-94DC-89C6B919C99B}" srcOrd="3" destOrd="0" parTransId="{E9114748-4964-1745-940B-E74ED9F822AC}" sibTransId="{4798A38D-B2C0-504E-9868-8516686BC500}"/>
    <dgm:cxn modelId="{A5FE4098-8E74-A347-B680-E2509CE15801}" type="presOf" srcId="{35D25459-C3B0-724C-A8B9-F6660FF0703E}" destId="{43632EFA-FE19-A841-99E8-27AB58E5F2BC}" srcOrd="0" destOrd="0" presId="urn:microsoft.com/office/officeart/2005/8/layout/balance1"/>
    <dgm:cxn modelId="{D9BC2C3F-24FF-2B40-B7A6-A6E15BEF5531}" type="presOf" srcId="{CA87D0DD-73EA-F542-85D8-C6D9FD189DC1}" destId="{506AB9C4-69EA-4D45-88C2-9013A4EEBEE8}" srcOrd="0" destOrd="0" presId="urn:microsoft.com/office/officeart/2005/8/layout/balance1"/>
    <dgm:cxn modelId="{D2021CF7-5B7A-C74F-A48C-98BA22B115AC}" srcId="{F5067D24-CF03-2E47-975C-6CCCB39AF640}" destId="{CA87D0DD-73EA-F542-85D8-C6D9FD189DC1}" srcOrd="1" destOrd="0" parTransId="{4391B91F-8D0E-3745-9776-AD08391E310B}" sibTransId="{F10D8794-A5B9-1842-9535-1D6B535A97C7}"/>
    <dgm:cxn modelId="{EE90D510-8A3E-E941-9954-6C1020B9BF7A}" type="presOf" srcId="{7EAD1ED7-09D5-2947-913A-D96EA358D6C0}" destId="{FE587F16-6A53-4247-9C29-2A81BD7525D9}" srcOrd="0" destOrd="0" presId="urn:microsoft.com/office/officeart/2005/8/layout/balance1"/>
    <dgm:cxn modelId="{E0BA77C1-4D0E-854B-A874-C32F0E446AD0}" srcId="{9290F653-9D80-9F43-8C57-B018B726071F}" destId="{35D25459-C3B0-724C-A8B9-F6660FF0703E}" srcOrd="2" destOrd="0" parTransId="{159C347C-4A17-D546-918A-2BE7ACF83C4F}" sibTransId="{C7AD6626-DDB3-874D-8CF6-515E5326A65B}"/>
    <dgm:cxn modelId="{A51F5942-65A8-1140-BF7C-29FB2AC97E33}" srcId="{CA87D0DD-73EA-F542-85D8-C6D9FD189DC1}" destId="{5CF0DEED-05E3-6D4B-B7EB-29276D9D1E63}" srcOrd="2" destOrd="0" parTransId="{7216B228-C022-DB4A-915C-5C468C333560}" sibTransId="{2DDB0F15-7CED-3C49-96B7-3F270A84731D}"/>
    <dgm:cxn modelId="{44B1B60C-557F-0549-AC29-651C7BE3B4AF}" srcId="{CA87D0DD-73EA-F542-85D8-C6D9FD189DC1}" destId="{960F8A03-5D66-9A43-A379-9035958E0E2D}" srcOrd="3" destOrd="0" parTransId="{11BD2626-F2C1-714B-9335-C3821CAB9040}" sibTransId="{79589C61-B94A-8B4C-AC45-F2CAD6A6D7C0}"/>
    <dgm:cxn modelId="{381BF5AA-86BE-3348-A527-F8BD966A6530}" type="presOf" srcId="{805B284F-6AE1-464C-AE05-F371CC347D87}" destId="{6CAC4E50-35B9-9E49-85F5-E7BC393DB883}" srcOrd="0" destOrd="0" presId="urn:microsoft.com/office/officeart/2005/8/layout/balance1"/>
    <dgm:cxn modelId="{BEBE0069-60AC-8047-BA7E-A6CA55CE66A4}" srcId="{F5067D24-CF03-2E47-975C-6CCCB39AF640}" destId="{9290F653-9D80-9F43-8C57-B018B726071F}" srcOrd="0" destOrd="0" parTransId="{A05B57D4-507D-694F-8D8C-4757AC78D4BA}" sibTransId="{AFBD68DC-5897-4249-9B6D-2CCB0208350B}"/>
    <dgm:cxn modelId="{8D6CD2A2-247F-5241-88B8-218B3B326DEE}" srcId="{CA87D0DD-73EA-F542-85D8-C6D9FD189DC1}" destId="{7EAD1ED7-09D5-2947-913A-D96EA358D6C0}" srcOrd="0" destOrd="0" parTransId="{FB7A0C77-9275-EC4D-A08A-99A409A4CF9E}" sibTransId="{AD7DB105-FEF2-694E-A7A1-1A6EAD3CF29F}"/>
    <dgm:cxn modelId="{2DF386D4-7D0E-F14E-9EB6-2879C49C5C63}" type="presOf" srcId="{CC7A2DD8-07F4-E948-94DC-89C6B919C99B}" destId="{D14A1130-B0EB-C243-9915-0F4F65D9D31C}" srcOrd="0" destOrd="0" presId="urn:microsoft.com/office/officeart/2005/8/layout/balance1"/>
    <dgm:cxn modelId="{4A071354-6518-3F41-ADDE-24B3A2A1BBA2}" type="presOf" srcId="{F5067D24-CF03-2E47-975C-6CCCB39AF640}" destId="{F37FD3A7-64AC-9240-8F67-DC731E052BE1}" srcOrd="0" destOrd="0" presId="urn:microsoft.com/office/officeart/2005/8/layout/balance1"/>
    <dgm:cxn modelId="{46AE427A-2D42-F94F-BEFB-A38222A9A037}" type="presParOf" srcId="{F37FD3A7-64AC-9240-8F67-DC731E052BE1}" destId="{38E0C087-7F39-C143-A83B-17D5AC1220F0}" srcOrd="0" destOrd="0" presId="urn:microsoft.com/office/officeart/2005/8/layout/balance1"/>
    <dgm:cxn modelId="{68DD0B30-3EF7-624E-BB42-23B03510783C}" type="presParOf" srcId="{F37FD3A7-64AC-9240-8F67-DC731E052BE1}" destId="{88C22E52-8595-6645-AB84-49E5371956DF}" srcOrd="1" destOrd="0" presId="urn:microsoft.com/office/officeart/2005/8/layout/balance1"/>
    <dgm:cxn modelId="{11407418-CDB9-9844-8320-131B3A6898B2}" type="presParOf" srcId="{88C22E52-8595-6645-AB84-49E5371956DF}" destId="{CAB50284-BD12-7048-B5AF-00527739E8FA}" srcOrd="0" destOrd="0" presId="urn:microsoft.com/office/officeart/2005/8/layout/balance1"/>
    <dgm:cxn modelId="{B010CB33-989C-5B4A-9E16-CDEB9367DC7E}" type="presParOf" srcId="{88C22E52-8595-6645-AB84-49E5371956DF}" destId="{506AB9C4-69EA-4D45-88C2-9013A4EEBEE8}" srcOrd="1" destOrd="0" presId="urn:microsoft.com/office/officeart/2005/8/layout/balance1"/>
    <dgm:cxn modelId="{17813D94-12E7-D242-8FC3-74C6CC039277}" type="presParOf" srcId="{F37FD3A7-64AC-9240-8F67-DC731E052BE1}" destId="{603EBD30-7895-7645-A24A-D08B842F9C13}" srcOrd="2" destOrd="0" presId="urn:microsoft.com/office/officeart/2005/8/layout/balance1"/>
    <dgm:cxn modelId="{F8BBCD06-EB90-0442-BF00-026398EED3C8}" type="presParOf" srcId="{603EBD30-7895-7645-A24A-D08B842F9C13}" destId="{08844C15-1BCC-9641-9B2E-BD6081AB3469}" srcOrd="0" destOrd="0" presId="urn:microsoft.com/office/officeart/2005/8/layout/balance1"/>
    <dgm:cxn modelId="{E075EBC9-3D92-6946-9BC2-C8BB34B06805}" type="presParOf" srcId="{603EBD30-7895-7645-A24A-D08B842F9C13}" destId="{40152A57-23F3-1C42-A3AE-E94EBA4A6B17}" srcOrd="1" destOrd="0" presId="urn:microsoft.com/office/officeart/2005/8/layout/balance1"/>
    <dgm:cxn modelId="{848B2222-7F05-FF41-9C8E-E2FCD235DC2A}" type="presParOf" srcId="{603EBD30-7895-7645-A24A-D08B842F9C13}" destId="{1B5E3C7A-2517-6C45-8EE1-8501084632D0}" srcOrd="2" destOrd="0" presId="urn:microsoft.com/office/officeart/2005/8/layout/balance1"/>
    <dgm:cxn modelId="{44DC702B-77D6-3447-A259-9235B6FA069D}" type="presParOf" srcId="{603EBD30-7895-7645-A24A-D08B842F9C13}" destId="{FE587F16-6A53-4247-9C29-2A81BD7525D9}" srcOrd="3" destOrd="0" presId="urn:microsoft.com/office/officeart/2005/8/layout/balance1"/>
    <dgm:cxn modelId="{EF65D322-B31E-4741-AFAB-DB9DBE3A6733}" type="presParOf" srcId="{603EBD30-7895-7645-A24A-D08B842F9C13}" destId="{664C08B7-7825-1D47-8B28-35AAA9D2A727}" srcOrd="4" destOrd="0" presId="urn:microsoft.com/office/officeart/2005/8/layout/balance1"/>
    <dgm:cxn modelId="{C66027C6-5797-5E4D-B540-1C89C350A892}" type="presParOf" srcId="{603EBD30-7895-7645-A24A-D08B842F9C13}" destId="{40756DA7-5D60-7B4E-96C0-60CBE0C71C90}" srcOrd="5" destOrd="0" presId="urn:microsoft.com/office/officeart/2005/8/layout/balance1"/>
    <dgm:cxn modelId="{D1DA45F2-2700-7147-98B5-ACDEEB3D54B6}" type="presParOf" srcId="{603EBD30-7895-7645-A24A-D08B842F9C13}" destId="{FB80345A-CDAF-A74B-9735-534C936E6265}" srcOrd="6" destOrd="0" presId="urn:microsoft.com/office/officeart/2005/8/layout/balance1"/>
    <dgm:cxn modelId="{E5EF57B2-8AAE-B84C-B0D5-EC704E53BDD1}" type="presParOf" srcId="{603EBD30-7895-7645-A24A-D08B842F9C13}" destId="{6CAC4E50-35B9-9E49-85F5-E7BC393DB883}" srcOrd="7" destOrd="0" presId="urn:microsoft.com/office/officeart/2005/8/layout/balance1"/>
    <dgm:cxn modelId="{DF0CE54E-C250-924A-BA38-3FA16B7510C0}" type="presParOf" srcId="{603EBD30-7895-7645-A24A-D08B842F9C13}" destId="{8F7CE366-AB0A-464F-BF6C-F3F9E91EE6ED}" srcOrd="8" destOrd="0" presId="urn:microsoft.com/office/officeart/2005/8/layout/balance1"/>
    <dgm:cxn modelId="{18BFCD19-FCF4-A248-96FE-32A135DB0BDB}" type="presParOf" srcId="{603EBD30-7895-7645-A24A-D08B842F9C13}" destId="{43632EFA-FE19-A841-99E8-27AB58E5F2BC}" srcOrd="9" destOrd="0" presId="urn:microsoft.com/office/officeart/2005/8/layout/balance1"/>
    <dgm:cxn modelId="{4338B621-96EF-1C44-9490-7AC229C9E458}" type="presParOf" srcId="{603EBD30-7895-7645-A24A-D08B842F9C13}" destId="{D14A1130-B0EB-C243-9915-0F4F65D9D31C}" srcOrd="10"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D160D8-7AB5-104C-AEAA-4B7497F666FC}"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69DDE255-6FEB-4A44-9FFF-4730CE734697}">
      <dgm:prSet phldrT="[Text]"/>
      <dgm:spPr/>
      <dgm:t>
        <a:bodyPr/>
        <a:lstStyle/>
        <a:p>
          <a:r>
            <a:rPr lang="vi-VN" dirty="0" smtClean="0"/>
            <a:t>Kế hoạch chiến lược</a:t>
          </a:r>
          <a:endParaRPr lang="en-US" dirty="0"/>
        </a:p>
      </dgm:t>
    </dgm:pt>
    <dgm:pt modelId="{FE15BA35-0418-5748-BE02-BB386C1E0166}" type="parTrans" cxnId="{F59160D6-6AAF-4C4B-954D-EB35CAF983F1}">
      <dgm:prSet/>
      <dgm:spPr/>
      <dgm:t>
        <a:bodyPr/>
        <a:lstStyle/>
        <a:p>
          <a:endParaRPr lang="en-US"/>
        </a:p>
      </dgm:t>
    </dgm:pt>
    <dgm:pt modelId="{76311B66-C2AE-0A4C-81B7-EE14973A63CF}" type="sibTrans" cxnId="{F59160D6-6AAF-4C4B-954D-EB35CAF983F1}">
      <dgm:prSet/>
      <dgm:spPr/>
      <dgm:t>
        <a:bodyPr/>
        <a:lstStyle/>
        <a:p>
          <a:endParaRPr lang="en-US"/>
        </a:p>
      </dgm:t>
    </dgm:pt>
    <dgm:pt modelId="{545AE244-153F-CB49-B3CD-CA3FA20F580A}">
      <dgm:prSet phldrT="[Text]"/>
      <dgm:spPr/>
      <dgm:t>
        <a:bodyPr/>
        <a:lstStyle/>
        <a:p>
          <a:r>
            <a:rPr lang="vi-VN" dirty="0" smtClean="0"/>
            <a:t>Kế hoạch kinh doanh hàng năm</a:t>
          </a:r>
          <a:endParaRPr lang="en-US" dirty="0"/>
        </a:p>
      </dgm:t>
    </dgm:pt>
    <dgm:pt modelId="{0441FBB8-EDF2-274F-A5A9-4558E01E21A7}" type="parTrans" cxnId="{07C9ADE8-57CD-4144-BF10-E9F0D19BBEAB}">
      <dgm:prSet/>
      <dgm:spPr/>
      <dgm:t>
        <a:bodyPr/>
        <a:lstStyle/>
        <a:p>
          <a:endParaRPr lang="en-US"/>
        </a:p>
      </dgm:t>
    </dgm:pt>
    <dgm:pt modelId="{2D418E02-A4BC-6248-98C8-56BE13DF8EDA}" type="sibTrans" cxnId="{07C9ADE8-57CD-4144-BF10-E9F0D19BBEAB}">
      <dgm:prSet/>
      <dgm:spPr/>
      <dgm:t>
        <a:bodyPr/>
        <a:lstStyle/>
        <a:p>
          <a:endParaRPr lang="en-US"/>
        </a:p>
      </dgm:t>
    </dgm:pt>
    <dgm:pt modelId="{D6537984-29E3-3A4F-B726-91E6DDC9BFEB}">
      <dgm:prSet phldrT="[Text]"/>
      <dgm:spPr/>
      <dgm:t>
        <a:bodyPr/>
        <a:lstStyle/>
        <a:p>
          <a:r>
            <a:rPr lang="vi-VN" dirty="0" smtClean="0"/>
            <a:t>Kinh phí</a:t>
          </a:r>
          <a:endParaRPr lang="en-US" dirty="0"/>
        </a:p>
      </dgm:t>
    </dgm:pt>
    <dgm:pt modelId="{571F2576-A9C1-8345-B135-62A1C5C98D86}" type="parTrans" cxnId="{8475E4AE-D89A-7649-96E1-02FD67E4C616}">
      <dgm:prSet/>
      <dgm:spPr/>
      <dgm:t>
        <a:bodyPr/>
        <a:lstStyle/>
        <a:p>
          <a:endParaRPr lang="en-US"/>
        </a:p>
      </dgm:t>
    </dgm:pt>
    <dgm:pt modelId="{A5C4453C-7585-F845-A81B-934FB103A869}" type="sibTrans" cxnId="{8475E4AE-D89A-7649-96E1-02FD67E4C616}">
      <dgm:prSet/>
      <dgm:spPr/>
      <dgm:t>
        <a:bodyPr/>
        <a:lstStyle/>
        <a:p>
          <a:endParaRPr lang="en-US"/>
        </a:p>
      </dgm:t>
    </dgm:pt>
    <dgm:pt modelId="{DFBF1670-8875-8F4A-A64F-893A40276971}">
      <dgm:prSet phldrT="[Text]"/>
      <dgm:spPr/>
      <dgm:t>
        <a:bodyPr/>
        <a:lstStyle/>
        <a:p>
          <a:r>
            <a:rPr lang="vi-VN" dirty="0" smtClean="0"/>
            <a:t>Kết quả tài chính</a:t>
          </a:r>
          <a:endParaRPr lang="en-US" dirty="0"/>
        </a:p>
      </dgm:t>
    </dgm:pt>
    <dgm:pt modelId="{8587D251-2519-BC43-BE23-820DF0503118}" type="parTrans" cxnId="{D2FC02C8-BB14-5446-B1EF-985BA427536F}">
      <dgm:prSet/>
      <dgm:spPr/>
      <dgm:t>
        <a:bodyPr/>
        <a:lstStyle/>
        <a:p>
          <a:endParaRPr lang="en-US"/>
        </a:p>
      </dgm:t>
    </dgm:pt>
    <dgm:pt modelId="{A083A141-DCAE-5C41-ACC7-710FCA3E3812}" type="sibTrans" cxnId="{D2FC02C8-BB14-5446-B1EF-985BA427536F}">
      <dgm:prSet/>
      <dgm:spPr/>
      <dgm:t>
        <a:bodyPr/>
        <a:lstStyle/>
        <a:p>
          <a:endParaRPr lang="en-US"/>
        </a:p>
      </dgm:t>
    </dgm:pt>
    <dgm:pt modelId="{21E9CCAF-91C4-CA4E-A038-E248BB39A879}">
      <dgm:prSet phldrT="[Text]"/>
      <dgm:spPr/>
      <dgm:t>
        <a:bodyPr/>
        <a:lstStyle/>
        <a:p>
          <a:r>
            <a:rPr lang="vi-VN" dirty="0" smtClean="0"/>
            <a:t>Đánh giá/ Xem xét</a:t>
          </a:r>
          <a:endParaRPr lang="en-US" dirty="0"/>
        </a:p>
      </dgm:t>
    </dgm:pt>
    <dgm:pt modelId="{022EDD9F-25C8-F84E-8807-1BF23A720875}" type="parTrans" cxnId="{7F8CC40D-1518-0F46-9DA1-1C57673C8DF7}">
      <dgm:prSet/>
      <dgm:spPr/>
      <dgm:t>
        <a:bodyPr/>
        <a:lstStyle/>
        <a:p>
          <a:endParaRPr lang="en-US"/>
        </a:p>
      </dgm:t>
    </dgm:pt>
    <dgm:pt modelId="{07A2A06A-5F5A-374C-9E98-BFF2D1DB3BAC}" type="sibTrans" cxnId="{7F8CC40D-1518-0F46-9DA1-1C57673C8DF7}">
      <dgm:prSet/>
      <dgm:spPr/>
      <dgm:t>
        <a:bodyPr/>
        <a:lstStyle/>
        <a:p>
          <a:endParaRPr lang="en-US"/>
        </a:p>
      </dgm:t>
    </dgm:pt>
    <dgm:pt modelId="{9AAFB4E7-48F9-2C49-AEFA-50C27E27503F}" type="pres">
      <dgm:prSet presAssocID="{BAD160D8-7AB5-104C-AEAA-4B7497F666FC}" presName="cycle" presStyleCnt="0">
        <dgm:presLayoutVars>
          <dgm:dir/>
          <dgm:resizeHandles val="exact"/>
        </dgm:presLayoutVars>
      </dgm:prSet>
      <dgm:spPr/>
      <dgm:t>
        <a:bodyPr/>
        <a:lstStyle/>
        <a:p>
          <a:endParaRPr lang="en-US"/>
        </a:p>
      </dgm:t>
    </dgm:pt>
    <dgm:pt modelId="{AA1220C3-9327-BF44-B407-F76A2E8F9750}" type="pres">
      <dgm:prSet presAssocID="{69DDE255-6FEB-4A44-9FFF-4730CE734697}" presName="node" presStyleLbl="node1" presStyleIdx="0" presStyleCnt="5">
        <dgm:presLayoutVars>
          <dgm:bulletEnabled val="1"/>
        </dgm:presLayoutVars>
      </dgm:prSet>
      <dgm:spPr/>
      <dgm:t>
        <a:bodyPr/>
        <a:lstStyle/>
        <a:p>
          <a:endParaRPr lang="en-US"/>
        </a:p>
      </dgm:t>
    </dgm:pt>
    <dgm:pt modelId="{9BF2BB1E-FE88-A24F-9934-4281A3886405}" type="pres">
      <dgm:prSet presAssocID="{69DDE255-6FEB-4A44-9FFF-4730CE734697}" presName="spNode" presStyleCnt="0"/>
      <dgm:spPr/>
    </dgm:pt>
    <dgm:pt modelId="{ED2F6429-D5B0-744C-AC7F-1D7107316CD9}" type="pres">
      <dgm:prSet presAssocID="{76311B66-C2AE-0A4C-81B7-EE14973A63CF}" presName="sibTrans" presStyleLbl="sibTrans1D1" presStyleIdx="0" presStyleCnt="5"/>
      <dgm:spPr/>
      <dgm:t>
        <a:bodyPr/>
        <a:lstStyle/>
        <a:p>
          <a:endParaRPr lang="en-US"/>
        </a:p>
      </dgm:t>
    </dgm:pt>
    <dgm:pt modelId="{8D37BE62-5FC4-5D4D-BB69-B3C6C36416BD}" type="pres">
      <dgm:prSet presAssocID="{545AE244-153F-CB49-B3CD-CA3FA20F580A}" presName="node" presStyleLbl="node1" presStyleIdx="1" presStyleCnt="5">
        <dgm:presLayoutVars>
          <dgm:bulletEnabled val="1"/>
        </dgm:presLayoutVars>
      </dgm:prSet>
      <dgm:spPr/>
      <dgm:t>
        <a:bodyPr/>
        <a:lstStyle/>
        <a:p>
          <a:endParaRPr lang="en-US"/>
        </a:p>
      </dgm:t>
    </dgm:pt>
    <dgm:pt modelId="{1C177B4B-6FD8-BC41-B4BE-A16630409D26}" type="pres">
      <dgm:prSet presAssocID="{545AE244-153F-CB49-B3CD-CA3FA20F580A}" presName="spNode" presStyleCnt="0"/>
      <dgm:spPr/>
    </dgm:pt>
    <dgm:pt modelId="{CEA68969-0FCF-B34B-9AFD-278AFCA2EA92}" type="pres">
      <dgm:prSet presAssocID="{2D418E02-A4BC-6248-98C8-56BE13DF8EDA}" presName="sibTrans" presStyleLbl="sibTrans1D1" presStyleIdx="1" presStyleCnt="5"/>
      <dgm:spPr/>
      <dgm:t>
        <a:bodyPr/>
        <a:lstStyle/>
        <a:p>
          <a:endParaRPr lang="en-US"/>
        </a:p>
      </dgm:t>
    </dgm:pt>
    <dgm:pt modelId="{350333B2-9C76-F745-AC5B-D8733C443B94}" type="pres">
      <dgm:prSet presAssocID="{D6537984-29E3-3A4F-B726-91E6DDC9BFEB}" presName="node" presStyleLbl="node1" presStyleIdx="2" presStyleCnt="5">
        <dgm:presLayoutVars>
          <dgm:bulletEnabled val="1"/>
        </dgm:presLayoutVars>
      </dgm:prSet>
      <dgm:spPr/>
      <dgm:t>
        <a:bodyPr/>
        <a:lstStyle/>
        <a:p>
          <a:endParaRPr lang="en-US"/>
        </a:p>
      </dgm:t>
    </dgm:pt>
    <dgm:pt modelId="{3EE65D81-A073-3E49-B58C-6C23A586B8C1}" type="pres">
      <dgm:prSet presAssocID="{D6537984-29E3-3A4F-B726-91E6DDC9BFEB}" presName="spNode" presStyleCnt="0"/>
      <dgm:spPr/>
    </dgm:pt>
    <dgm:pt modelId="{221B1D01-6470-E240-961A-27364BB2008E}" type="pres">
      <dgm:prSet presAssocID="{A5C4453C-7585-F845-A81B-934FB103A869}" presName="sibTrans" presStyleLbl="sibTrans1D1" presStyleIdx="2" presStyleCnt="5"/>
      <dgm:spPr/>
      <dgm:t>
        <a:bodyPr/>
        <a:lstStyle/>
        <a:p>
          <a:endParaRPr lang="en-US"/>
        </a:p>
      </dgm:t>
    </dgm:pt>
    <dgm:pt modelId="{8EB0DB30-DD0E-CF46-B8C1-B7B67826A20A}" type="pres">
      <dgm:prSet presAssocID="{DFBF1670-8875-8F4A-A64F-893A40276971}" presName="node" presStyleLbl="node1" presStyleIdx="3" presStyleCnt="5">
        <dgm:presLayoutVars>
          <dgm:bulletEnabled val="1"/>
        </dgm:presLayoutVars>
      </dgm:prSet>
      <dgm:spPr/>
      <dgm:t>
        <a:bodyPr/>
        <a:lstStyle/>
        <a:p>
          <a:endParaRPr lang="en-US"/>
        </a:p>
      </dgm:t>
    </dgm:pt>
    <dgm:pt modelId="{A4A5864D-6DF4-D94D-AA95-165657AF0C92}" type="pres">
      <dgm:prSet presAssocID="{DFBF1670-8875-8F4A-A64F-893A40276971}" presName="spNode" presStyleCnt="0"/>
      <dgm:spPr/>
    </dgm:pt>
    <dgm:pt modelId="{4819AA24-CACA-024D-B0E7-B7D2E7D8CA4D}" type="pres">
      <dgm:prSet presAssocID="{A083A141-DCAE-5C41-ACC7-710FCA3E3812}" presName="sibTrans" presStyleLbl="sibTrans1D1" presStyleIdx="3" presStyleCnt="5"/>
      <dgm:spPr/>
      <dgm:t>
        <a:bodyPr/>
        <a:lstStyle/>
        <a:p>
          <a:endParaRPr lang="en-US"/>
        </a:p>
      </dgm:t>
    </dgm:pt>
    <dgm:pt modelId="{9012DAA1-07A5-C547-B196-11E1389BBDBF}" type="pres">
      <dgm:prSet presAssocID="{21E9CCAF-91C4-CA4E-A038-E248BB39A879}" presName="node" presStyleLbl="node1" presStyleIdx="4" presStyleCnt="5">
        <dgm:presLayoutVars>
          <dgm:bulletEnabled val="1"/>
        </dgm:presLayoutVars>
      </dgm:prSet>
      <dgm:spPr/>
      <dgm:t>
        <a:bodyPr/>
        <a:lstStyle/>
        <a:p>
          <a:endParaRPr lang="en-US"/>
        </a:p>
      </dgm:t>
    </dgm:pt>
    <dgm:pt modelId="{592692B0-1F7E-E146-9C17-6B7B3AB6727F}" type="pres">
      <dgm:prSet presAssocID="{21E9CCAF-91C4-CA4E-A038-E248BB39A879}" presName="spNode" presStyleCnt="0"/>
      <dgm:spPr/>
    </dgm:pt>
    <dgm:pt modelId="{BEEE31B2-E212-5B41-BE69-15231E71722A}" type="pres">
      <dgm:prSet presAssocID="{07A2A06A-5F5A-374C-9E98-BFF2D1DB3BAC}" presName="sibTrans" presStyleLbl="sibTrans1D1" presStyleIdx="4" presStyleCnt="5"/>
      <dgm:spPr/>
      <dgm:t>
        <a:bodyPr/>
        <a:lstStyle/>
        <a:p>
          <a:endParaRPr lang="en-US"/>
        </a:p>
      </dgm:t>
    </dgm:pt>
  </dgm:ptLst>
  <dgm:cxnLst>
    <dgm:cxn modelId="{4AE1E3C0-8E34-6A47-98D3-41DD90F6AF45}" type="presOf" srcId="{D6537984-29E3-3A4F-B726-91E6DDC9BFEB}" destId="{350333B2-9C76-F745-AC5B-D8733C443B94}" srcOrd="0" destOrd="0" presId="urn:microsoft.com/office/officeart/2005/8/layout/cycle5"/>
    <dgm:cxn modelId="{F37AA0EE-A0F1-244B-AD3E-649098CB9813}" type="presOf" srcId="{A5C4453C-7585-F845-A81B-934FB103A869}" destId="{221B1D01-6470-E240-961A-27364BB2008E}" srcOrd="0" destOrd="0" presId="urn:microsoft.com/office/officeart/2005/8/layout/cycle5"/>
    <dgm:cxn modelId="{4D4271F6-FA1B-1742-A8CD-60DBDB35AF6A}" type="presOf" srcId="{BAD160D8-7AB5-104C-AEAA-4B7497F666FC}" destId="{9AAFB4E7-48F9-2C49-AEFA-50C27E27503F}" srcOrd="0" destOrd="0" presId="urn:microsoft.com/office/officeart/2005/8/layout/cycle5"/>
    <dgm:cxn modelId="{C5757BA3-2C7C-C847-A258-E98DF17F2A48}" type="presOf" srcId="{DFBF1670-8875-8F4A-A64F-893A40276971}" destId="{8EB0DB30-DD0E-CF46-B8C1-B7B67826A20A}" srcOrd="0" destOrd="0" presId="urn:microsoft.com/office/officeart/2005/8/layout/cycle5"/>
    <dgm:cxn modelId="{6285B5F1-8F9F-DD43-B988-9A05B401EAED}" type="presOf" srcId="{545AE244-153F-CB49-B3CD-CA3FA20F580A}" destId="{8D37BE62-5FC4-5D4D-BB69-B3C6C36416BD}" srcOrd="0" destOrd="0" presId="urn:microsoft.com/office/officeart/2005/8/layout/cycle5"/>
    <dgm:cxn modelId="{F59160D6-6AAF-4C4B-954D-EB35CAF983F1}" srcId="{BAD160D8-7AB5-104C-AEAA-4B7497F666FC}" destId="{69DDE255-6FEB-4A44-9FFF-4730CE734697}" srcOrd="0" destOrd="0" parTransId="{FE15BA35-0418-5748-BE02-BB386C1E0166}" sibTransId="{76311B66-C2AE-0A4C-81B7-EE14973A63CF}"/>
    <dgm:cxn modelId="{32AE78B1-51AE-C64C-ADBE-C5A4735BFCE9}" type="presOf" srcId="{21E9CCAF-91C4-CA4E-A038-E248BB39A879}" destId="{9012DAA1-07A5-C547-B196-11E1389BBDBF}" srcOrd="0" destOrd="0" presId="urn:microsoft.com/office/officeart/2005/8/layout/cycle5"/>
    <dgm:cxn modelId="{411A647C-09C3-D24D-A0F9-230E2A9B635A}" type="presOf" srcId="{A083A141-DCAE-5C41-ACC7-710FCA3E3812}" destId="{4819AA24-CACA-024D-B0E7-B7D2E7D8CA4D}" srcOrd="0" destOrd="0" presId="urn:microsoft.com/office/officeart/2005/8/layout/cycle5"/>
    <dgm:cxn modelId="{7F8CC40D-1518-0F46-9DA1-1C57673C8DF7}" srcId="{BAD160D8-7AB5-104C-AEAA-4B7497F666FC}" destId="{21E9CCAF-91C4-CA4E-A038-E248BB39A879}" srcOrd="4" destOrd="0" parTransId="{022EDD9F-25C8-F84E-8807-1BF23A720875}" sibTransId="{07A2A06A-5F5A-374C-9E98-BFF2D1DB3BAC}"/>
    <dgm:cxn modelId="{07C9ADE8-57CD-4144-BF10-E9F0D19BBEAB}" srcId="{BAD160D8-7AB5-104C-AEAA-4B7497F666FC}" destId="{545AE244-153F-CB49-B3CD-CA3FA20F580A}" srcOrd="1" destOrd="0" parTransId="{0441FBB8-EDF2-274F-A5A9-4558E01E21A7}" sibTransId="{2D418E02-A4BC-6248-98C8-56BE13DF8EDA}"/>
    <dgm:cxn modelId="{8475E4AE-D89A-7649-96E1-02FD67E4C616}" srcId="{BAD160D8-7AB5-104C-AEAA-4B7497F666FC}" destId="{D6537984-29E3-3A4F-B726-91E6DDC9BFEB}" srcOrd="2" destOrd="0" parTransId="{571F2576-A9C1-8345-B135-62A1C5C98D86}" sibTransId="{A5C4453C-7585-F845-A81B-934FB103A869}"/>
    <dgm:cxn modelId="{E7467CD8-B43B-3441-912B-6F986292B5A0}" type="presOf" srcId="{69DDE255-6FEB-4A44-9FFF-4730CE734697}" destId="{AA1220C3-9327-BF44-B407-F76A2E8F9750}" srcOrd="0" destOrd="0" presId="urn:microsoft.com/office/officeart/2005/8/layout/cycle5"/>
    <dgm:cxn modelId="{8D8CDF13-02B9-F24E-A958-FB197BB2460B}" type="presOf" srcId="{76311B66-C2AE-0A4C-81B7-EE14973A63CF}" destId="{ED2F6429-D5B0-744C-AC7F-1D7107316CD9}" srcOrd="0" destOrd="0" presId="urn:microsoft.com/office/officeart/2005/8/layout/cycle5"/>
    <dgm:cxn modelId="{1AAEF554-B9BB-D44C-9913-D84B71DBB356}" type="presOf" srcId="{2D418E02-A4BC-6248-98C8-56BE13DF8EDA}" destId="{CEA68969-0FCF-B34B-9AFD-278AFCA2EA92}" srcOrd="0" destOrd="0" presId="urn:microsoft.com/office/officeart/2005/8/layout/cycle5"/>
    <dgm:cxn modelId="{D2FC02C8-BB14-5446-B1EF-985BA427536F}" srcId="{BAD160D8-7AB5-104C-AEAA-4B7497F666FC}" destId="{DFBF1670-8875-8F4A-A64F-893A40276971}" srcOrd="3" destOrd="0" parTransId="{8587D251-2519-BC43-BE23-820DF0503118}" sibTransId="{A083A141-DCAE-5C41-ACC7-710FCA3E3812}"/>
    <dgm:cxn modelId="{2DD3BFF0-6CB9-7D48-B72A-9420D98FCB38}" type="presOf" srcId="{07A2A06A-5F5A-374C-9E98-BFF2D1DB3BAC}" destId="{BEEE31B2-E212-5B41-BE69-15231E71722A}" srcOrd="0" destOrd="0" presId="urn:microsoft.com/office/officeart/2005/8/layout/cycle5"/>
    <dgm:cxn modelId="{4BDEDA31-0687-2141-BB79-A53032BC1EC6}" type="presParOf" srcId="{9AAFB4E7-48F9-2C49-AEFA-50C27E27503F}" destId="{AA1220C3-9327-BF44-B407-F76A2E8F9750}" srcOrd="0" destOrd="0" presId="urn:microsoft.com/office/officeart/2005/8/layout/cycle5"/>
    <dgm:cxn modelId="{AC68C32E-D992-B540-A7D4-027B183C304F}" type="presParOf" srcId="{9AAFB4E7-48F9-2C49-AEFA-50C27E27503F}" destId="{9BF2BB1E-FE88-A24F-9934-4281A3886405}" srcOrd="1" destOrd="0" presId="urn:microsoft.com/office/officeart/2005/8/layout/cycle5"/>
    <dgm:cxn modelId="{2D24AE34-3889-6B4A-B264-C64D5188EB79}" type="presParOf" srcId="{9AAFB4E7-48F9-2C49-AEFA-50C27E27503F}" destId="{ED2F6429-D5B0-744C-AC7F-1D7107316CD9}" srcOrd="2" destOrd="0" presId="urn:microsoft.com/office/officeart/2005/8/layout/cycle5"/>
    <dgm:cxn modelId="{5D1F50AF-D929-F04E-AE09-D7A0A0BB8B6B}" type="presParOf" srcId="{9AAFB4E7-48F9-2C49-AEFA-50C27E27503F}" destId="{8D37BE62-5FC4-5D4D-BB69-B3C6C36416BD}" srcOrd="3" destOrd="0" presId="urn:microsoft.com/office/officeart/2005/8/layout/cycle5"/>
    <dgm:cxn modelId="{1B884BFF-277F-0743-B52E-87C7C31E11B5}" type="presParOf" srcId="{9AAFB4E7-48F9-2C49-AEFA-50C27E27503F}" destId="{1C177B4B-6FD8-BC41-B4BE-A16630409D26}" srcOrd="4" destOrd="0" presId="urn:microsoft.com/office/officeart/2005/8/layout/cycle5"/>
    <dgm:cxn modelId="{A6A32147-33E6-D24A-9B25-DB773F881C26}" type="presParOf" srcId="{9AAFB4E7-48F9-2C49-AEFA-50C27E27503F}" destId="{CEA68969-0FCF-B34B-9AFD-278AFCA2EA92}" srcOrd="5" destOrd="0" presId="urn:microsoft.com/office/officeart/2005/8/layout/cycle5"/>
    <dgm:cxn modelId="{96536D61-CD37-2646-BAA8-C1FDFEEAD1B1}" type="presParOf" srcId="{9AAFB4E7-48F9-2C49-AEFA-50C27E27503F}" destId="{350333B2-9C76-F745-AC5B-D8733C443B94}" srcOrd="6" destOrd="0" presId="urn:microsoft.com/office/officeart/2005/8/layout/cycle5"/>
    <dgm:cxn modelId="{5215A419-283F-6F4B-AC66-2C4E2EC307E0}" type="presParOf" srcId="{9AAFB4E7-48F9-2C49-AEFA-50C27E27503F}" destId="{3EE65D81-A073-3E49-B58C-6C23A586B8C1}" srcOrd="7" destOrd="0" presId="urn:microsoft.com/office/officeart/2005/8/layout/cycle5"/>
    <dgm:cxn modelId="{D048DE5B-1375-744D-A17C-A2FCB3F485FC}" type="presParOf" srcId="{9AAFB4E7-48F9-2C49-AEFA-50C27E27503F}" destId="{221B1D01-6470-E240-961A-27364BB2008E}" srcOrd="8" destOrd="0" presId="urn:microsoft.com/office/officeart/2005/8/layout/cycle5"/>
    <dgm:cxn modelId="{2E219F63-652E-A04C-9F17-544E8E69B86B}" type="presParOf" srcId="{9AAFB4E7-48F9-2C49-AEFA-50C27E27503F}" destId="{8EB0DB30-DD0E-CF46-B8C1-B7B67826A20A}" srcOrd="9" destOrd="0" presId="urn:microsoft.com/office/officeart/2005/8/layout/cycle5"/>
    <dgm:cxn modelId="{274926A9-10FB-4D4C-B350-E937248B2185}" type="presParOf" srcId="{9AAFB4E7-48F9-2C49-AEFA-50C27E27503F}" destId="{A4A5864D-6DF4-D94D-AA95-165657AF0C92}" srcOrd="10" destOrd="0" presId="urn:microsoft.com/office/officeart/2005/8/layout/cycle5"/>
    <dgm:cxn modelId="{960C2E68-4CE4-9F49-AE4D-BFEE7794B3D0}" type="presParOf" srcId="{9AAFB4E7-48F9-2C49-AEFA-50C27E27503F}" destId="{4819AA24-CACA-024D-B0E7-B7D2E7D8CA4D}" srcOrd="11" destOrd="0" presId="urn:microsoft.com/office/officeart/2005/8/layout/cycle5"/>
    <dgm:cxn modelId="{ED1D27A1-E9A8-2740-9675-EFB497FF1DB8}" type="presParOf" srcId="{9AAFB4E7-48F9-2C49-AEFA-50C27E27503F}" destId="{9012DAA1-07A5-C547-B196-11E1389BBDBF}" srcOrd="12" destOrd="0" presId="urn:microsoft.com/office/officeart/2005/8/layout/cycle5"/>
    <dgm:cxn modelId="{57241865-653A-F640-85C4-B64C931DA139}" type="presParOf" srcId="{9AAFB4E7-48F9-2C49-AEFA-50C27E27503F}" destId="{592692B0-1F7E-E146-9C17-6B7B3AB6727F}" srcOrd="13" destOrd="0" presId="urn:microsoft.com/office/officeart/2005/8/layout/cycle5"/>
    <dgm:cxn modelId="{029226EA-433F-DC4F-BD54-68DF3419D475}" type="presParOf" srcId="{9AAFB4E7-48F9-2C49-AEFA-50C27E27503F}" destId="{BEEE31B2-E212-5B41-BE69-15231E71722A}"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3D863-D7D5-194E-B113-B0035E098DCA}">
      <dsp:nvSpPr>
        <dsp:cNvPr id="0" name=""/>
        <dsp:cNvSpPr/>
      </dsp:nvSpPr>
      <dsp:spPr>
        <a:xfrm>
          <a:off x="3441257" y="2361756"/>
          <a:ext cx="2886591" cy="2886591"/>
        </a:xfrm>
        <a:prstGeom prst="gear9">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err="1" smtClean="0">
              <a:solidFill>
                <a:schemeClr val="tx1"/>
              </a:solidFill>
            </a:rPr>
            <a:t>Nguồn</a:t>
          </a:r>
          <a:r>
            <a:rPr lang="en-US" sz="2300" b="1" kern="1200" dirty="0" smtClean="0">
              <a:solidFill>
                <a:schemeClr val="tx1"/>
              </a:solidFill>
            </a:rPr>
            <a:t> </a:t>
          </a:r>
          <a:r>
            <a:rPr lang="en-US" sz="2300" b="1" kern="1200" dirty="0" err="1" smtClean="0">
              <a:solidFill>
                <a:schemeClr val="tx1"/>
              </a:solidFill>
            </a:rPr>
            <a:t>nhân</a:t>
          </a:r>
          <a:r>
            <a:rPr lang="en-US" sz="2300" b="1" kern="1200" dirty="0" smtClean="0">
              <a:solidFill>
                <a:schemeClr val="tx1"/>
              </a:solidFill>
            </a:rPr>
            <a:t> </a:t>
          </a:r>
          <a:r>
            <a:rPr lang="en-US" sz="2300" b="1" kern="1200" dirty="0" err="1" smtClean="0">
              <a:solidFill>
                <a:schemeClr val="tx1"/>
              </a:solidFill>
            </a:rPr>
            <a:t>lực</a:t>
          </a:r>
          <a:endParaRPr lang="en-US" sz="2300" b="1" kern="1200" dirty="0">
            <a:solidFill>
              <a:schemeClr val="tx1"/>
            </a:solidFill>
          </a:endParaRPr>
        </a:p>
      </dsp:txBody>
      <dsp:txXfrm>
        <a:off x="4021590" y="3037926"/>
        <a:ext cx="1725925" cy="1483768"/>
      </dsp:txXfrm>
    </dsp:sp>
    <dsp:sp modelId="{79F8F6BB-4815-0A43-88BC-454D81422064}">
      <dsp:nvSpPr>
        <dsp:cNvPr id="0" name=""/>
        <dsp:cNvSpPr/>
      </dsp:nvSpPr>
      <dsp:spPr>
        <a:xfrm>
          <a:off x="1761785" y="1679471"/>
          <a:ext cx="2099339" cy="2099339"/>
        </a:xfrm>
        <a:prstGeom prst="gear6">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err="1" smtClean="0">
              <a:solidFill>
                <a:schemeClr val="tx1"/>
              </a:solidFill>
            </a:rPr>
            <a:t>Thiết</a:t>
          </a:r>
          <a:r>
            <a:rPr lang="en-US" sz="2300" b="1" kern="1200" dirty="0" smtClean="0">
              <a:solidFill>
                <a:schemeClr val="tx1"/>
              </a:solidFill>
            </a:rPr>
            <a:t> </a:t>
          </a:r>
          <a:r>
            <a:rPr lang="en-US" sz="2300" b="1" kern="1200" dirty="0" err="1" smtClean="0">
              <a:solidFill>
                <a:schemeClr val="tx1"/>
              </a:solidFill>
            </a:rPr>
            <a:t>bị</a:t>
          </a:r>
          <a:r>
            <a:rPr lang="en-US" sz="2300" b="1" kern="1200" dirty="0" smtClean="0">
              <a:solidFill>
                <a:schemeClr val="tx1"/>
              </a:solidFill>
            </a:rPr>
            <a:t> </a:t>
          </a:r>
          <a:r>
            <a:rPr lang="en-US" sz="2300" b="1" kern="1200" dirty="0" err="1" smtClean="0">
              <a:solidFill>
                <a:schemeClr val="tx1"/>
              </a:solidFill>
            </a:rPr>
            <a:t>và</a:t>
          </a:r>
          <a:r>
            <a:rPr lang="en-US" sz="2300" b="1" kern="1200" dirty="0" smtClean="0">
              <a:solidFill>
                <a:schemeClr val="tx1"/>
              </a:solidFill>
            </a:rPr>
            <a:t> </a:t>
          </a:r>
          <a:r>
            <a:rPr lang="en-US" sz="2300" b="1" kern="1200" dirty="0" err="1" smtClean="0">
              <a:solidFill>
                <a:schemeClr val="tx1"/>
              </a:solidFill>
            </a:rPr>
            <a:t>Vật</a:t>
          </a:r>
          <a:r>
            <a:rPr lang="en-US" sz="2300" b="1" kern="1200" dirty="0" smtClean="0">
              <a:solidFill>
                <a:schemeClr val="tx1"/>
              </a:solidFill>
            </a:rPr>
            <a:t> </a:t>
          </a:r>
          <a:r>
            <a:rPr lang="en-US" sz="2300" b="1" kern="1200" dirty="0" err="1" smtClean="0">
              <a:solidFill>
                <a:schemeClr val="tx1"/>
              </a:solidFill>
            </a:rPr>
            <a:t>tư</a:t>
          </a:r>
          <a:endParaRPr lang="en-US" sz="2300" b="1" kern="1200" dirty="0">
            <a:solidFill>
              <a:schemeClr val="tx1"/>
            </a:solidFill>
          </a:endParaRPr>
        </a:p>
      </dsp:txBody>
      <dsp:txXfrm>
        <a:off x="2290300" y="2211180"/>
        <a:ext cx="1042309" cy="1035921"/>
      </dsp:txXfrm>
    </dsp:sp>
    <dsp:sp modelId="{33406B48-4536-7B46-8BFC-AB7C35151E61}">
      <dsp:nvSpPr>
        <dsp:cNvPr id="0" name=""/>
        <dsp:cNvSpPr/>
      </dsp:nvSpPr>
      <dsp:spPr>
        <a:xfrm rot="20700000">
          <a:off x="2937629" y="231141"/>
          <a:ext cx="2056923" cy="2056923"/>
        </a:xfrm>
        <a:prstGeom prst="gear6">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err="1" smtClean="0">
              <a:solidFill>
                <a:schemeClr val="tx1"/>
              </a:solidFill>
            </a:rPr>
            <a:t>Tài</a:t>
          </a:r>
          <a:r>
            <a:rPr lang="en-US" sz="2300" b="1" kern="1200" dirty="0" smtClean="0">
              <a:solidFill>
                <a:schemeClr val="tx1"/>
              </a:solidFill>
            </a:rPr>
            <a:t> </a:t>
          </a:r>
          <a:r>
            <a:rPr lang="en-US" sz="2300" b="1" kern="1200" dirty="0" err="1" smtClean="0">
              <a:solidFill>
                <a:schemeClr val="tx1"/>
              </a:solidFill>
            </a:rPr>
            <a:t>chính</a:t>
          </a:r>
          <a:endParaRPr lang="en-US" sz="2300" b="1" kern="1200" dirty="0">
            <a:solidFill>
              <a:schemeClr val="tx1"/>
            </a:solidFill>
          </a:endParaRPr>
        </a:p>
      </dsp:txBody>
      <dsp:txXfrm rot="-20700000">
        <a:off x="3388773" y="682285"/>
        <a:ext cx="1154636" cy="1154636"/>
      </dsp:txXfrm>
    </dsp:sp>
    <dsp:sp modelId="{EB51F0A7-6E91-F74C-83F2-314FF32C2D27}">
      <dsp:nvSpPr>
        <dsp:cNvPr id="0" name=""/>
        <dsp:cNvSpPr/>
      </dsp:nvSpPr>
      <dsp:spPr>
        <a:xfrm>
          <a:off x="3231042" y="1919463"/>
          <a:ext cx="3694836" cy="3694836"/>
        </a:xfrm>
        <a:prstGeom prst="circularArrow">
          <a:avLst>
            <a:gd name="adj1" fmla="val 4688"/>
            <a:gd name="adj2" fmla="val 299029"/>
            <a:gd name="adj3" fmla="val 2536665"/>
            <a:gd name="adj4" fmla="val 15817804"/>
            <a:gd name="adj5" fmla="val 5469"/>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3862EEC-1A2D-4C48-9482-F62AC77C99C3}">
      <dsp:nvSpPr>
        <dsp:cNvPr id="0" name=""/>
        <dsp:cNvSpPr/>
      </dsp:nvSpPr>
      <dsp:spPr>
        <a:xfrm>
          <a:off x="1389996" y="1210443"/>
          <a:ext cx="2684530" cy="2684530"/>
        </a:xfrm>
        <a:prstGeom prst="leftCircularArrow">
          <a:avLst>
            <a:gd name="adj1" fmla="val 6452"/>
            <a:gd name="adj2" fmla="val 429999"/>
            <a:gd name="adj3" fmla="val 10489124"/>
            <a:gd name="adj4" fmla="val 14837806"/>
            <a:gd name="adj5" fmla="val 7527"/>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D05F077-A688-B248-A8F0-657AFE094321}">
      <dsp:nvSpPr>
        <dsp:cNvPr id="0" name=""/>
        <dsp:cNvSpPr/>
      </dsp:nvSpPr>
      <dsp:spPr>
        <a:xfrm>
          <a:off x="2461842" y="-223925"/>
          <a:ext cx="2894463" cy="2894463"/>
        </a:xfrm>
        <a:prstGeom prst="circularArrow">
          <a:avLst>
            <a:gd name="adj1" fmla="val 5984"/>
            <a:gd name="adj2" fmla="val 394124"/>
            <a:gd name="adj3" fmla="val 13313824"/>
            <a:gd name="adj4" fmla="val 10508221"/>
            <a:gd name="adj5" fmla="val 6981"/>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68201-752D-2A40-A0AF-F2686CC0B50D}">
      <dsp:nvSpPr>
        <dsp:cNvPr id="0" name=""/>
        <dsp:cNvSpPr/>
      </dsp:nvSpPr>
      <dsp:spPr>
        <a:xfrm rot="5400000">
          <a:off x="420472" y="1515974"/>
          <a:ext cx="1340749" cy="152639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807ACFC-5193-F34B-8FF6-4E30B5D6BB90}">
      <dsp:nvSpPr>
        <dsp:cNvPr id="0" name=""/>
        <dsp:cNvSpPr/>
      </dsp:nvSpPr>
      <dsp:spPr>
        <a:xfrm>
          <a:off x="65255" y="29727"/>
          <a:ext cx="2257032" cy="1579849"/>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err="1" smtClean="0">
              <a:latin typeface="Arial  "/>
              <a:cs typeface="Times New Roman" panose="02020603050405020304" pitchFamily="18" charset="0"/>
            </a:rPr>
            <a:t>Chiến</a:t>
          </a:r>
          <a:r>
            <a:rPr lang="en-US" sz="4200" kern="1200" dirty="0" smtClean="0">
              <a:latin typeface="Arial  "/>
              <a:cs typeface="Times New Roman" panose="02020603050405020304" pitchFamily="18" charset="0"/>
            </a:rPr>
            <a:t> </a:t>
          </a:r>
          <a:r>
            <a:rPr lang="en-US" sz="4200" kern="1200" dirty="0" err="1" smtClean="0">
              <a:latin typeface="Arial  "/>
              <a:cs typeface="Times New Roman" panose="02020603050405020304" pitchFamily="18" charset="0"/>
            </a:rPr>
            <a:t>lược</a:t>
          </a:r>
          <a:endParaRPr lang="en-US" sz="4200" kern="1200" dirty="0">
            <a:latin typeface="Arial  "/>
            <a:cs typeface="Times New Roman" panose="02020603050405020304" pitchFamily="18" charset="0"/>
          </a:endParaRPr>
        </a:p>
      </dsp:txBody>
      <dsp:txXfrm>
        <a:off x="142391" y="106863"/>
        <a:ext cx="2102760" cy="1425577"/>
      </dsp:txXfrm>
    </dsp:sp>
    <dsp:sp modelId="{8428984B-72B2-A042-A12E-A59702E896E3}">
      <dsp:nvSpPr>
        <dsp:cNvPr id="0" name=""/>
        <dsp:cNvSpPr/>
      </dsp:nvSpPr>
      <dsp:spPr>
        <a:xfrm>
          <a:off x="2322287" y="180402"/>
          <a:ext cx="1641550" cy="1276903"/>
        </a:xfrm>
        <a:prstGeom prst="rect">
          <a:avLst/>
        </a:prstGeom>
        <a:noFill/>
        <a:ln>
          <a:noFill/>
        </a:ln>
        <a:effectLst/>
      </dsp:spPr>
      <dsp:style>
        <a:lnRef idx="0">
          <a:scrgbClr r="0" g="0" b="0"/>
        </a:lnRef>
        <a:fillRef idx="0">
          <a:scrgbClr r="0" g="0" b="0"/>
        </a:fillRef>
        <a:effectRef idx="0">
          <a:scrgbClr r="0" g="0" b="0"/>
        </a:effectRef>
        <a:fontRef idx="minor"/>
      </dsp:style>
    </dsp:sp>
    <dsp:sp modelId="{D495BB08-8217-9845-9B6C-12E5AE76986C}">
      <dsp:nvSpPr>
        <dsp:cNvPr id="0" name=""/>
        <dsp:cNvSpPr/>
      </dsp:nvSpPr>
      <dsp:spPr>
        <a:xfrm rot="5400000">
          <a:off x="2291792" y="3290667"/>
          <a:ext cx="1340749" cy="152639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37698A2-8AAF-1E46-BCC8-91A4F4654580}">
      <dsp:nvSpPr>
        <dsp:cNvPr id="0" name=""/>
        <dsp:cNvSpPr/>
      </dsp:nvSpPr>
      <dsp:spPr>
        <a:xfrm>
          <a:off x="1936574" y="1804419"/>
          <a:ext cx="2257032" cy="1579849"/>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err="1" smtClean="0">
              <a:latin typeface="Arial  "/>
              <a:cs typeface="Times New Roman" panose="02020603050405020304" pitchFamily="18" charset="0"/>
            </a:rPr>
            <a:t>Nguồn</a:t>
          </a:r>
          <a:r>
            <a:rPr lang="en-US" sz="4200" kern="1200" dirty="0" smtClean="0">
              <a:latin typeface="Arial  "/>
              <a:cs typeface="Times New Roman" panose="02020603050405020304" pitchFamily="18" charset="0"/>
            </a:rPr>
            <a:t> </a:t>
          </a:r>
          <a:r>
            <a:rPr lang="en-US" sz="4200" kern="1200" dirty="0" err="1" smtClean="0">
              <a:latin typeface="Arial  "/>
              <a:cs typeface="Times New Roman" panose="02020603050405020304" pitchFamily="18" charset="0"/>
            </a:rPr>
            <a:t>lực</a:t>
          </a:r>
          <a:endParaRPr lang="en-US" sz="4200" kern="1200" dirty="0">
            <a:latin typeface="Arial  "/>
            <a:cs typeface="Times New Roman" panose="02020603050405020304" pitchFamily="18" charset="0"/>
          </a:endParaRPr>
        </a:p>
      </dsp:txBody>
      <dsp:txXfrm>
        <a:off x="2013710" y="1881555"/>
        <a:ext cx="2102760" cy="1425577"/>
      </dsp:txXfrm>
    </dsp:sp>
    <dsp:sp modelId="{D107BD6A-C57B-5C45-933C-B24E067E74C8}">
      <dsp:nvSpPr>
        <dsp:cNvPr id="0" name=""/>
        <dsp:cNvSpPr/>
      </dsp:nvSpPr>
      <dsp:spPr>
        <a:xfrm>
          <a:off x="4253983" y="1955094"/>
          <a:ext cx="2050690" cy="1276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err="1" smtClean="0">
              <a:latin typeface="Arial  "/>
              <a:cs typeface="Times New Roman" panose="02020603050405020304" pitchFamily="18" charset="0"/>
            </a:rPr>
            <a:t>Tài</a:t>
          </a:r>
          <a:r>
            <a:rPr lang="en-US" sz="2800" kern="1200" dirty="0" smtClean="0">
              <a:latin typeface="Arial  "/>
              <a:cs typeface="Times New Roman" panose="02020603050405020304" pitchFamily="18" charset="0"/>
            </a:rPr>
            <a:t> </a:t>
          </a:r>
          <a:r>
            <a:rPr lang="en-US" sz="2800" kern="1200" dirty="0" err="1" smtClean="0">
              <a:latin typeface="Arial  "/>
              <a:cs typeface="Times New Roman" panose="02020603050405020304" pitchFamily="18" charset="0"/>
            </a:rPr>
            <a:t>chính</a:t>
          </a:r>
          <a:endParaRPr lang="en-US" sz="2800" kern="1200" dirty="0">
            <a:latin typeface="Arial  "/>
            <a:cs typeface="Times New Roman" panose="02020603050405020304" pitchFamily="18" charset="0"/>
          </a:endParaRPr>
        </a:p>
      </dsp:txBody>
      <dsp:txXfrm>
        <a:off x="4253983" y="1955094"/>
        <a:ext cx="2050690" cy="1276903"/>
      </dsp:txXfrm>
    </dsp:sp>
    <dsp:sp modelId="{9C4EFB21-2113-EB48-93A4-FF53AE6527E6}">
      <dsp:nvSpPr>
        <dsp:cNvPr id="0" name=""/>
        <dsp:cNvSpPr/>
      </dsp:nvSpPr>
      <dsp:spPr>
        <a:xfrm>
          <a:off x="3807894" y="3579111"/>
          <a:ext cx="2257032" cy="1579849"/>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err="1" smtClean="0">
              <a:latin typeface="Arial  "/>
              <a:cs typeface="Times New Roman" panose="02020603050405020304" pitchFamily="18" charset="0"/>
            </a:rPr>
            <a:t>Thực</a:t>
          </a:r>
          <a:r>
            <a:rPr lang="en-US" sz="4200" kern="1200" dirty="0" smtClean="0">
              <a:latin typeface="Arial  "/>
              <a:cs typeface="Times New Roman" panose="02020603050405020304" pitchFamily="18" charset="0"/>
            </a:rPr>
            <a:t> </a:t>
          </a:r>
          <a:r>
            <a:rPr lang="en-US" sz="4200" kern="1200" dirty="0" err="1" smtClean="0">
              <a:latin typeface="Arial  "/>
              <a:cs typeface="Times New Roman" panose="02020603050405020304" pitchFamily="18" charset="0"/>
            </a:rPr>
            <a:t>hiện</a:t>
          </a:r>
          <a:endParaRPr lang="en-US" sz="4200" kern="1200" dirty="0">
            <a:latin typeface="Arial  "/>
            <a:cs typeface="Times New Roman" panose="02020603050405020304" pitchFamily="18" charset="0"/>
          </a:endParaRPr>
        </a:p>
      </dsp:txBody>
      <dsp:txXfrm>
        <a:off x="3885030" y="3656247"/>
        <a:ext cx="2102760" cy="1425577"/>
      </dsp:txXfrm>
    </dsp:sp>
    <dsp:sp modelId="{52C50F8E-33A8-1D49-BB11-FEF0EC843FCA}">
      <dsp:nvSpPr>
        <dsp:cNvPr id="0" name=""/>
        <dsp:cNvSpPr/>
      </dsp:nvSpPr>
      <dsp:spPr>
        <a:xfrm>
          <a:off x="5724021" y="3729786"/>
          <a:ext cx="2453871" cy="1276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err="1" smtClean="0">
              <a:latin typeface="Arial  "/>
              <a:cs typeface="Times New Roman" panose="02020603050405020304" pitchFamily="18" charset="0"/>
            </a:rPr>
            <a:t>Kết</a:t>
          </a:r>
          <a:r>
            <a:rPr lang="en-US" sz="2800" kern="1200" dirty="0" smtClean="0">
              <a:latin typeface="Arial  "/>
              <a:cs typeface="Times New Roman" panose="02020603050405020304" pitchFamily="18" charset="0"/>
            </a:rPr>
            <a:t> </a:t>
          </a:r>
          <a:r>
            <a:rPr lang="en-US" sz="2800" kern="1200" dirty="0" err="1" smtClean="0">
              <a:latin typeface="Arial  "/>
              <a:cs typeface="Times New Roman" panose="02020603050405020304" pitchFamily="18" charset="0"/>
            </a:rPr>
            <a:t>quả</a:t>
          </a:r>
          <a:endParaRPr lang="en-US" sz="2800" kern="1200" dirty="0">
            <a:latin typeface="Arial  "/>
            <a:cs typeface="Times New Roman" panose="02020603050405020304" pitchFamily="18" charset="0"/>
          </a:endParaRPr>
        </a:p>
      </dsp:txBody>
      <dsp:txXfrm>
        <a:off x="5724021" y="3729786"/>
        <a:ext cx="2453871" cy="12769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189C5-0C97-444B-9D37-817808D12413}">
      <dsp:nvSpPr>
        <dsp:cNvPr id="0" name=""/>
        <dsp:cNvSpPr/>
      </dsp:nvSpPr>
      <dsp:spPr>
        <a:xfrm rot="16200000">
          <a:off x="77390" y="558601"/>
          <a:ext cx="2946796" cy="2946796"/>
        </a:xfrm>
        <a:prstGeom prst="downArrow">
          <a:avLst>
            <a:gd name="adj1" fmla="val 50000"/>
            <a:gd name="adj2" fmla="val 3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latin typeface="Times New Roman" panose="02020603050405020304" pitchFamily="18" charset="0"/>
              <a:cs typeface="Times New Roman" panose="02020603050405020304" pitchFamily="18" charset="0"/>
            </a:rPr>
            <a:t>Ngân</a:t>
          </a:r>
          <a:r>
            <a:rPr lang="en-US" sz="3600" kern="1200" dirty="0" smtClean="0">
              <a:latin typeface="Times New Roman" panose="02020603050405020304" pitchFamily="18" charset="0"/>
              <a:cs typeface="Times New Roman" panose="02020603050405020304" pitchFamily="18" charset="0"/>
            </a:rPr>
            <a:t> </a:t>
          </a:r>
          <a:r>
            <a:rPr lang="en-US" sz="3600" kern="1200" dirty="0" err="1" smtClean="0">
              <a:latin typeface="Times New Roman" panose="02020603050405020304" pitchFamily="18" charset="0"/>
              <a:cs typeface="Times New Roman" panose="02020603050405020304" pitchFamily="18" charset="0"/>
            </a:rPr>
            <a:t>sách</a:t>
          </a:r>
          <a:r>
            <a:rPr lang="en-US" sz="3600" kern="1200" dirty="0" smtClean="0">
              <a:latin typeface="Times New Roman" panose="02020603050405020304" pitchFamily="18" charset="0"/>
              <a:cs typeface="Times New Roman" panose="02020603050405020304" pitchFamily="18" charset="0"/>
            </a:rPr>
            <a:t> </a:t>
          </a:r>
          <a:r>
            <a:rPr lang="en-US" sz="3600" kern="1200" dirty="0" err="1" smtClean="0">
              <a:latin typeface="Times New Roman" panose="02020603050405020304" pitchFamily="18" charset="0"/>
              <a:cs typeface="Times New Roman" panose="02020603050405020304" pitchFamily="18" charset="0"/>
            </a:rPr>
            <a:t>vốn</a:t>
          </a:r>
          <a:endParaRPr lang="en-US" sz="3600" kern="1200" dirty="0">
            <a:latin typeface="Times New Roman" panose="02020603050405020304" pitchFamily="18" charset="0"/>
            <a:cs typeface="Times New Roman" panose="02020603050405020304" pitchFamily="18" charset="0"/>
          </a:endParaRPr>
        </a:p>
      </dsp:txBody>
      <dsp:txXfrm rot="5400000">
        <a:off x="77391" y="1295299"/>
        <a:ext cx="2431107" cy="1473398"/>
      </dsp:txXfrm>
    </dsp:sp>
    <dsp:sp modelId="{2C87AA82-7B62-F048-AAC3-D6BD9AB86BE1}">
      <dsp:nvSpPr>
        <dsp:cNvPr id="0" name=""/>
        <dsp:cNvSpPr/>
      </dsp:nvSpPr>
      <dsp:spPr>
        <a:xfrm rot="5400000">
          <a:off x="3147880" y="558601"/>
          <a:ext cx="2946796" cy="2946796"/>
        </a:xfrm>
        <a:prstGeom prst="downArrow">
          <a:avLst>
            <a:gd name="adj1" fmla="val 50000"/>
            <a:gd name="adj2" fmla="val 35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latin typeface="Times New Roman" panose="02020603050405020304" pitchFamily="18" charset="0"/>
              <a:cs typeface="Times New Roman" panose="02020603050405020304" pitchFamily="18" charset="0"/>
            </a:rPr>
            <a:t>Ngân</a:t>
          </a:r>
          <a:r>
            <a:rPr lang="en-US" sz="3600" kern="1200" dirty="0" smtClean="0">
              <a:latin typeface="Times New Roman" panose="02020603050405020304" pitchFamily="18" charset="0"/>
              <a:cs typeface="Times New Roman" panose="02020603050405020304" pitchFamily="18" charset="0"/>
            </a:rPr>
            <a:t> </a:t>
          </a:r>
          <a:r>
            <a:rPr lang="en-US" sz="3600" kern="1200" dirty="0" err="1" smtClean="0">
              <a:latin typeface="Times New Roman" panose="02020603050405020304" pitchFamily="18" charset="0"/>
              <a:cs typeface="Times New Roman" panose="02020603050405020304" pitchFamily="18" charset="0"/>
            </a:rPr>
            <a:t>sách</a:t>
          </a:r>
          <a:r>
            <a:rPr lang="en-US" sz="3600" kern="1200" dirty="0" smtClean="0">
              <a:latin typeface="Times New Roman" panose="02020603050405020304" pitchFamily="18" charset="0"/>
              <a:cs typeface="Times New Roman" panose="02020603050405020304" pitchFamily="18" charset="0"/>
            </a:rPr>
            <a:t> </a:t>
          </a:r>
          <a:r>
            <a:rPr lang="en-US" sz="3600" kern="1200" dirty="0" err="1" smtClean="0">
              <a:latin typeface="Times New Roman" panose="02020603050405020304" pitchFamily="18" charset="0"/>
              <a:cs typeface="Times New Roman" panose="02020603050405020304" pitchFamily="18" charset="0"/>
            </a:rPr>
            <a:t>hoạt</a:t>
          </a:r>
          <a:r>
            <a:rPr lang="en-US" sz="3600" kern="1200" dirty="0" smtClean="0">
              <a:latin typeface="Times New Roman" panose="02020603050405020304" pitchFamily="18" charset="0"/>
              <a:cs typeface="Times New Roman" panose="02020603050405020304" pitchFamily="18" charset="0"/>
            </a:rPr>
            <a:t> </a:t>
          </a:r>
          <a:r>
            <a:rPr lang="en-US" sz="3600" kern="1200" dirty="0" err="1" smtClean="0">
              <a:latin typeface="Times New Roman" panose="02020603050405020304" pitchFamily="18" charset="0"/>
              <a:cs typeface="Times New Roman" panose="02020603050405020304" pitchFamily="18" charset="0"/>
            </a:rPr>
            <a:t>động</a:t>
          </a:r>
          <a:endParaRPr lang="en-US" sz="3600" kern="1200" dirty="0">
            <a:latin typeface="Times New Roman" panose="02020603050405020304" pitchFamily="18" charset="0"/>
            <a:cs typeface="Times New Roman" panose="02020603050405020304" pitchFamily="18" charset="0"/>
          </a:endParaRPr>
        </a:p>
      </dsp:txBody>
      <dsp:txXfrm rot="-5400000">
        <a:off x="3663570" y="1295300"/>
        <a:ext cx="2431107" cy="14733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50284-BD12-7048-B5AF-00527739E8FA}">
      <dsp:nvSpPr>
        <dsp:cNvPr id="0" name=""/>
        <dsp:cNvSpPr/>
      </dsp:nvSpPr>
      <dsp:spPr>
        <a:xfrm>
          <a:off x="1659095" y="0"/>
          <a:ext cx="1861323" cy="1034068"/>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Arial  "/>
              <a:cs typeface="Times New Roman" panose="02020603050405020304" pitchFamily="18" charset="0"/>
            </a:rPr>
            <a:t>DOANH THU</a:t>
          </a:r>
          <a:endParaRPr lang="en-US" sz="2800" kern="1200" dirty="0">
            <a:latin typeface="Arial  "/>
            <a:cs typeface="Times New Roman" panose="02020603050405020304" pitchFamily="18" charset="0"/>
          </a:endParaRPr>
        </a:p>
      </dsp:txBody>
      <dsp:txXfrm>
        <a:off x="1689382" y="30287"/>
        <a:ext cx="1800749" cy="973494"/>
      </dsp:txXfrm>
    </dsp:sp>
    <dsp:sp modelId="{506AB9C4-69EA-4D45-88C2-9013A4EEBEE8}">
      <dsp:nvSpPr>
        <dsp:cNvPr id="0" name=""/>
        <dsp:cNvSpPr/>
      </dsp:nvSpPr>
      <dsp:spPr>
        <a:xfrm>
          <a:off x="4347673" y="0"/>
          <a:ext cx="1861323" cy="1034068"/>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Arial  "/>
              <a:cs typeface="Times New Roman" panose="02020603050405020304" pitchFamily="18" charset="0"/>
            </a:rPr>
            <a:t>CHI PHÍ</a:t>
          </a:r>
          <a:endParaRPr lang="en-US" sz="2800" kern="1200" dirty="0">
            <a:latin typeface="Arial  "/>
            <a:cs typeface="Times New Roman" panose="02020603050405020304" pitchFamily="18" charset="0"/>
          </a:endParaRPr>
        </a:p>
      </dsp:txBody>
      <dsp:txXfrm>
        <a:off x="4377960" y="30287"/>
        <a:ext cx="1800749" cy="973494"/>
      </dsp:txXfrm>
    </dsp:sp>
    <dsp:sp modelId="{40152A57-23F3-1C42-A3AE-E94EBA4A6B17}">
      <dsp:nvSpPr>
        <dsp:cNvPr id="0" name=""/>
        <dsp:cNvSpPr/>
      </dsp:nvSpPr>
      <dsp:spPr>
        <a:xfrm>
          <a:off x="3546270" y="4394791"/>
          <a:ext cx="775551" cy="775551"/>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B5E3C7A-2517-6C45-8EE1-8501084632D0}">
      <dsp:nvSpPr>
        <dsp:cNvPr id="0" name=""/>
        <dsp:cNvSpPr/>
      </dsp:nvSpPr>
      <dsp:spPr>
        <a:xfrm>
          <a:off x="1607392" y="4070094"/>
          <a:ext cx="4653308" cy="314356"/>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E587F16-6A53-4247-9C29-2A81BD7525D9}">
      <dsp:nvSpPr>
        <dsp:cNvPr id="0" name=""/>
        <dsp:cNvSpPr/>
      </dsp:nvSpPr>
      <dsp:spPr>
        <a:xfrm>
          <a:off x="4347673" y="3395881"/>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Các</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tiện</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ích</a:t>
          </a:r>
          <a:endParaRPr lang="en-US" sz="1600" kern="1200" dirty="0">
            <a:latin typeface="Arial  "/>
            <a:cs typeface="Times New Roman" panose="02020603050405020304" pitchFamily="18" charset="0"/>
          </a:endParaRPr>
        </a:p>
      </dsp:txBody>
      <dsp:txXfrm>
        <a:off x="4378768" y="3426976"/>
        <a:ext cx="1799133" cy="574796"/>
      </dsp:txXfrm>
    </dsp:sp>
    <dsp:sp modelId="{664C08B7-7825-1D47-8B28-35AAA9D2A727}">
      <dsp:nvSpPr>
        <dsp:cNvPr id="0" name=""/>
        <dsp:cNvSpPr/>
      </dsp:nvSpPr>
      <dsp:spPr>
        <a:xfrm>
          <a:off x="4347673" y="2709259"/>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Thuốc</a:t>
          </a:r>
          <a:r>
            <a:rPr lang="en-US" sz="1600" kern="1200" dirty="0" smtClean="0">
              <a:latin typeface="Arial  "/>
              <a:cs typeface="Times New Roman" panose="02020603050405020304" pitchFamily="18" charset="0"/>
            </a:rPr>
            <a:t> men </a:t>
          </a:r>
          <a:endParaRPr lang="en-US" sz="1600" kern="1200" dirty="0">
            <a:latin typeface="Arial  "/>
            <a:cs typeface="Times New Roman" panose="02020603050405020304" pitchFamily="18" charset="0"/>
          </a:endParaRPr>
        </a:p>
      </dsp:txBody>
      <dsp:txXfrm>
        <a:off x="4378768" y="2740354"/>
        <a:ext cx="1799133" cy="574796"/>
      </dsp:txXfrm>
    </dsp:sp>
    <dsp:sp modelId="{40756DA7-5D60-7B4E-96C0-60CBE0C71C90}">
      <dsp:nvSpPr>
        <dsp:cNvPr id="0" name=""/>
        <dsp:cNvSpPr/>
      </dsp:nvSpPr>
      <dsp:spPr>
        <a:xfrm>
          <a:off x="4347673" y="2022638"/>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Nhà</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cung</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cấp</a:t>
          </a:r>
          <a:endParaRPr lang="en-US" sz="1600" kern="1200" dirty="0">
            <a:latin typeface="Arial  "/>
            <a:cs typeface="Times New Roman" panose="02020603050405020304" pitchFamily="18" charset="0"/>
          </a:endParaRPr>
        </a:p>
      </dsp:txBody>
      <dsp:txXfrm>
        <a:off x="4378768" y="2053733"/>
        <a:ext cx="1799133" cy="574796"/>
      </dsp:txXfrm>
    </dsp:sp>
    <dsp:sp modelId="{FB80345A-CDAF-A74B-9735-534C936E6265}">
      <dsp:nvSpPr>
        <dsp:cNvPr id="0" name=""/>
        <dsp:cNvSpPr/>
      </dsp:nvSpPr>
      <dsp:spPr>
        <a:xfrm>
          <a:off x="4347673" y="1323607"/>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Nhân</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viên</a:t>
          </a:r>
          <a:endParaRPr lang="en-US" sz="1600" kern="1200" dirty="0">
            <a:latin typeface="Arial  "/>
            <a:cs typeface="Times New Roman" panose="02020603050405020304" pitchFamily="18" charset="0"/>
          </a:endParaRPr>
        </a:p>
      </dsp:txBody>
      <dsp:txXfrm>
        <a:off x="4378768" y="1354702"/>
        <a:ext cx="1799133" cy="574796"/>
      </dsp:txXfrm>
    </dsp:sp>
    <dsp:sp modelId="{6CAC4E50-35B9-9E49-85F5-E7BC393DB883}">
      <dsp:nvSpPr>
        <dsp:cNvPr id="0" name=""/>
        <dsp:cNvSpPr/>
      </dsp:nvSpPr>
      <dsp:spPr>
        <a:xfrm>
          <a:off x="1659095" y="3395881"/>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Dịch</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vụ</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ngoại</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trú</a:t>
          </a:r>
          <a:endParaRPr lang="en-US" sz="1600" kern="1200" dirty="0" smtClean="0">
            <a:latin typeface="Arial  "/>
            <a:cs typeface="Times New Roman" panose="02020603050405020304" pitchFamily="18" charset="0"/>
          </a:endParaRPr>
        </a:p>
      </dsp:txBody>
      <dsp:txXfrm>
        <a:off x="1690190" y="3426976"/>
        <a:ext cx="1799133" cy="574796"/>
      </dsp:txXfrm>
    </dsp:sp>
    <dsp:sp modelId="{8F7CE366-AB0A-464F-BF6C-F3F9E91EE6ED}">
      <dsp:nvSpPr>
        <dsp:cNvPr id="0" name=""/>
        <dsp:cNvSpPr/>
      </dsp:nvSpPr>
      <dsp:spPr>
        <a:xfrm>
          <a:off x="1659095" y="2709259"/>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Dịch</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vụ</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nội</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trú</a:t>
          </a:r>
          <a:r>
            <a:rPr lang="en-US" sz="1600" kern="1200" dirty="0" smtClean="0">
              <a:latin typeface="Arial  "/>
              <a:cs typeface="Times New Roman" panose="02020603050405020304" pitchFamily="18" charset="0"/>
            </a:rPr>
            <a:t> </a:t>
          </a:r>
          <a:endParaRPr lang="en-US" sz="1600" kern="1200" dirty="0">
            <a:latin typeface="Arial  "/>
            <a:cs typeface="Times New Roman" panose="02020603050405020304" pitchFamily="18" charset="0"/>
          </a:endParaRPr>
        </a:p>
      </dsp:txBody>
      <dsp:txXfrm>
        <a:off x="1690190" y="2740354"/>
        <a:ext cx="1799133" cy="574796"/>
      </dsp:txXfrm>
    </dsp:sp>
    <dsp:sp modelId="{43632EFA-FE19-A841-99E8-27AB58E5F2BC}">
      <dsp:nvSpPr>
        <dsp:cNvPr id="0" name=""/>
        <dsp:cNvSpPr/>
      </dsp:nvSpPr>
      <dsp:spPr>
        <a:xfrm>
          <a:off x="1659095" y="2022638"/>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Dịch</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vụ</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bán</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lẻ</a:t>
          </a:r>
          <a:endParaRPr lang="en-US" sz="1600" kern="1200" dirty="0">
            <a:latin typeface="Arial  "/>
            <a:cs typeface="Times New Roman" panose="02020603050405020304" pitchFamily="18" charset="0"/>
          </a:endParaRPr>
        </a:p>
      </dsp:txBody>
      <dsp:txXfrm>
        <a:off x="1690190" y="2053733"/>
        <a:ext cx="1799133" cy="574796"/>
      </dsp:txXfrm>
    </dsp:sp>
    <dsp:sp modelId="{D14A1130-B0EB-C243-9915-0F4F65D9D31C}">
      <dsp:nvSpPr>
        <dsp:cNvPr id="0" name=""/>
        <dsp:cNvSpPr/>
      </dsp:nvSpPr>
      <dsp:spPr>
        <a:xfrm>
          <a:off x="1659095" y="1323607"/>
          <a:ext cx="1861323" cy="63698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
              <a:cs typeface="Times New Roman" panose="02020603050405020304" pitchFamily="18" charset="0"/>
            </a:rPr>
            <a:t>Dịch</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vụ</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chẩn</a:t>
          </a:r>
          <a:r>
            <a:rPr lang="en-US" sz="1600" kern="1200" dirty="0" smtClean="0">
              <a:latin typeface="Arial  "/>
              <a:cs typeface="Times New Roman" panose="02020603050405020304" pitchFamily="18" charset="0"/>
            </a:rPr>
            <a:t> </a:t>
          </a:r>
          <a:r>
            <a:rPr lang="en-US" sz="1600" kern="1200" dirty="0" err="1" smtClean="0">
              <a:latin typeface="Arial  "/>
              <a:cs typeface="Times New Roman" panose="02020603050405020304" pitchFamily="18" charset="0"/>
            </a:rPr>
            <a:t>đoán</a:t>
          </a:r>
          <a:endParaRPr lang="en-US" sz="1600" kern="1200" dirty="0">
            <a:latin typeface="Arial  "/>
            <a:cs typeface="Times New Roman" panose="02020603050405020304" pitchFamily="18" charset="0"/>
          </a:endParaRPr>
        </a:p>
      </dsp:txBody>
      <dsp:txXfrm>
        <a:off x="1690190" y="1354702"/>
        <a:ext cx="1799133" cy="5747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220C3-9327-BF44-B407-F76A2E8F9750}">
      <dsp:nvSpPr>
        <dsp:cNvPr id="0" name=""/>
        <dsp:cNvSpPr/>
      </dsp:nvSpPr>
      <dsp:spPr>
        <a:xfrm>
          <a:off x="2701179" y="3940"/>
          <a:ext cx="1667309" cy="10837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smtClean="0"/>
            <a:t>Kế hoạch chiến lược</a:t>
          </a:r>
          <a:endParaRPr lang="en-US" sz="2000" kern="1200" dirty="0"/>
        </a:p>
      </dsp:txBody>
      <dsp:txXfrm>
        <a:off x="2754083" y="56844"/>
        <a:ext cx="1561501" cy="977943"/>
      </dsp:txXfrm>
    </dsp:sp>
    <dsp:sp modelId="{ED2F6429-D5B0-744C-AC7F-1D7107316CD9}">
      <dsp:nvSpPr>
        <dsp:cNvPr id="0" name=""/>
        <dsp:cNvSpPr/>
      </dsp:nvSpPr>
      <dsp:spPr>
        <a:xfrm>
          <a:off x="1369751" y="545816"/>
          <a:ext cx="4330164" cy="4330164"/>
        </a:xfrm>
        <a:custGeom>
          <a:avLst/>
          <a:gdLst/>
          <a:ahLst/>
          <a:cxnLst/>
          <a:rect l="0" t="0" r="0" b="0"/>
          <a:pathLst>
            <a:path>
              <a:moveTo>
                <a:pt x="3222066" y="275541"/>
              </a:moveTo>
              <a:arcTo wR="2165082" hR="2165082" stAng="17953325" swAng="12117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D37BE62-5FC4-5D4D-BB69-B3C6C36416BD}">
      <dsp:nvSpPr>
        <dsp:cNvPr id="0" name=""/>
        <dsp:cNvSpPr/>
      </dsp:nvSpPr>
      <dsp:spPr>
        <a:xfrm>
          <a:off x="4760294" y="1499975"/>
          <a:ext cx="1667309" cy="10837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smtClean="0"/>
            <a:t>Kế hoạch kinh doanh hàng năm</a:t>
          </a:r>
          <a:endParaRPr lang="en-US" sz="2000" kern="1200" dirty="0"/>
        </a:p>
      </dsp:txBody>
      <dsp:txXfrm>
        <a:off x="4813198" y="1552879"/>
        <a:ext cx="1561501" cy="977943"/>
      </dsp:txXfrm>
    </dsp:sp>
    <dsp:sp modelId="{CEA68969-0FCF-B34B-9AFD-278AFCA2EA92}">
      <dsp:nvSpPr>
        <dsp:cNvPr id="0" name=""/>
        <dsp:cNvSpPr/>
      </dsp:nvSpPr>
      <dsp:spPr>
        <a:xfrm>
          <a:off x="1369751" y="545816"/>
          <a:ext cx="4330164" cy="4330164"/>
        </a:xfrm>
        <a:custGeom>
          <a:avLst/>
          <a:gdLst/>
          <a:ahLst/>
          <a:cxnLst/>
          <a:rect l="0" t="0" r="0" b="0"/>
          <a:pathLst>
            <a:path>
              <a:moveTo>
                <a:pt x="4324973" y="2314919"/>
              </a:moveTo>
              <a:arcTo wR="2165082" hR="2165082" stAng="21838105" swAng="13598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50333B2-9C76-F745-AC5B-D8733C443B94}">
      <dsp:nvSpPr>
        <dsp:cNvPr id="0" name=""/>
        <dsp:cNvSpPr/>
      </dsp:nvSpPr>
      <dsp:spPr>
        <a:xfrm>
          <a:off x="3973782" y="3920611"/>
          <a:ext cx="1667309" cy="10837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smtClean="0"/>
            <a:t>Kinh phí</a:t>
          </a:r>
          <a:endParaRPr lang="en-US" sz="2000" kern="1200" dirty="0"/>
        </a:p>
      </dsp:txBody>
      <dsp:txXfrm>
        <a:off x="4026686" y="3973515"/>
        <a:ext cx="1561501" cy="977943"/>
      </dsp:txXfrm>
    </dsp:sp>
    <dsp:sp modelId="{221B1D01-6470-E240-961A-27364BB2008E}">
      <dsp:nvSpPr>
        <dsp:cNvPr id="0" name=""/>
        <dsp:cNvSpPr/>
      </dsp:nvSpPr>
      <dsp:spPr>
        <a:xfrm>
          <a:off x="1369751" y="545816"/>
          <a:ext cx="4330164" cy="4330164"/>
        </a:xfrm>
        <a:custGeom>
          <a:avLst/>
          <a:gdLst/>
          <a:ahLst/>
          <a:cxnLst/>
          <a:rect l="0" t="0" r="0" b="0"/>
          <a:pathLst>
            <a:path>
              <a:moveTo>
                <a:pt x="2430843" y="4313791"/>
              </a:moveTo>
              <a:arcTo wR="2165082" hR="2165082" stAng="4976954" swAng="84609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EB0DB30-DD0E-CF46-B8C1-B7B67826A20A}">
      <dsp:nvSpPr>
        <dsp:cNvPr id="0" name=""/>
        <dsp:cNvSpPr/>
      </dsp:nvSpPr>
      <dsp:spPr>
        <a:xfrm>
          <a:off x="1428575" y="3920611"/>
          <a:ext cx="1667309" cy="10837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smtClean="0"/>
            <a:t>Kết quả tài chính</a:t>
          </a:r>
          <a:endParaRPr lang="en-US" sz="2000" kern="1200" dirty="0"/>
        </a:p>
      </dsp:txBody>
      <dsp:txXfrm>
        <a:off x="1481479" y="3973515"/>
        <a:ext cx="1561501" cy="977943"/>
      </dsp:txXfrm>
    </dsp:sp>
    <dsp:sp modelId="{4819AA24-CACA-024D-B0E7-B7D2E7D8CA4D}">
      <dsp:nvSpPr>
        <dsp:cNvPr id="0" name=""/>
        <dsp:cNvSpPr/>
      </dsp:nvSpPr>
      <dsp:spPr>
        <a:xfrm>
          <a:off x="1369751" y="545816"/>
          <a:ext cx="4330164" cy="4330164"/>
        </a:xfrm>
        <a:custGeom>
          <a:avLst/>
          <a:gdLst/>
          <a:ahLst/>
          <a:cxnLst/>
          <a:rect l="0" t="0" r="0" b="0"/>
          <a:pathLst>
            <a:path>
              <a:moveTo>
                <a:pt x="229719" y="3135624"/>
              </a:moveTo>
              <a:arcTo wR="2165082" hR="2165082" stAng="9202034" swAng="13598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012DAA1-07A5-C547-B196-11E1389BBDBF}">
      <dsp:nvSpPr>
        <dsp:cNvPr id="0" name=""/>
        <dsp:cNvSpPr/>
      </dsp:nvSpPr>
      <dsp:spPr>
        <a:xfrm>
          <a:off x="642063" y="1499975"/>
          <a:ext cx="1667309" cy="10837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vi-VN" sz="2000" kern="1200" dirty="0" smtClean="0"/>
            <a:t>Đánh giá/ Xem xét</a:t>
          </a:r>
          <a:endParaRPr lang="en-US" sz="2000" kern="1200" dirty="0"/>
        </a:p>
      </dsp:txBody>
      <dsp:txXfrm>
        <a:off x="694967" y="1552879"/>
        <a:ext cx="1561501" cy="977943"/>
      </dsp:txXfrm>
    </dsp:sp>
    <dsp:sp modelId="{BEEE31B2-E212-5B41-BE69-15231E71722A}">
      <dsp:nvSpPr>
        <dsp:cNvPr id="0" name=""/>
        <dsp:cNvSpPr/>
      </dsp:nvSpPr>
      <dsp:spPr>
        <a:xfrm>
          <a:off x="1369751" y="545816"/>
          <a:ext cx="4330164" cy="4330164"/>
        </a:xfrm>
        <a:custGeom>
          <a:avLst/>
          <a:gdLst/>
          <a:ahLst/>
          <a:cxnLst/>
          <a:rect l="0" t="0" r="0" b="0"/>
          <a:pathLst>
            <a:path>
              <a:moveTo>
                <a:pt x="520771" y="756599"/>
              </a:moveTo>
              <a:arcTo wR="2165082" hR="2165082" stAng="13234961" swAng="12117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1439862D-744E-493D-BEB0-F05F68261D46}" type="datetimeFigureOut">
              <a:rPr lang="en-US" smtClean="0"/>
              <a:t>8/25/2017</a:t>
            </a:fld>
            <a:endParaRPr lang="en-US"/>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9E148FCA-DCB2-4AF4-9F27-66E960E5F03A}" type="slidenum">
              <a:rPr lang="en-US" smtClean="0"/>
              <a:t>‹#›</a:t>
            </a:fld>
            <a:endParaRPr lang="en-US"/>
          </a:p>
        </p:txBody>
      </p:sp>
    </p:spTree>
    <p:extLst>
      <p:ext uri="{BB962C8B-B14F-4D97-AF65-F5344CB8AC3E}">
        <p14:creationId xmlns:p14="http://schemas.microsoft.com/office/powerpoint/2010/main" val="4095847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72C86AD4-BE35-654F-88D5-133B9635F2F0}" type="datetimeFigureOut">
              <a:rPr lang="en-US" smtClean="0"/>
              <a:t>8/25/2017</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D6515782-C859-3349-BF1C-B20D7BB34F89}" type="slidenum">
              <a:rPr lang="en-US" smtClean="0"/>
              <a:t>‹#›</a:t>
            </a:fld>
            <a:endParaRPr lang="en-US"/>
          </a:p>
        </p:txBody>
      </p:sp>
    </p:spTree>
    <p:extLst>
      <p:ext uri="{BB962C8B-B14F-4D97-AF65-F5344CB8AC3E}">
        <p14:creationId xmlns:p14="http://schemas.microsoft.com/office/powerpoint/2010/main" val="9188720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Audience for input</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4</a:t>
            </a:fld>
            <a:endParaRPr lang="en-US"/>
          </a:p>
        </p:txBody>
      </p:sp>
    </p:spTree>
    <p:extLst>
      <p:ext uri="{BB962C8B-B14F-4D97-AF65-F5344CB8AC3E}">
        <p14:creationId xmlns:p14="http://schemas.microsoft.com/office/powerpoint/2010/main" val="1539331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just">
              <a:buFont typeface="Arial" charset="0"/>
              <a:buChar char="•"/>
            </a:pPr>
            <a:r>
              <a:rPr lang="en-US" sz="1200" b="1" dirty="0" err="1" smtClean="0">
                <a:latin typeface="Times New Roman" panose="02020603050405020304" pitchFamily="18" charset="0"/>
                <a:cs typeface="Times New Roman" panose="02020603050405020304" pitchFamily="18" charset="0"/>
              </a:rPr>
              <a:t>Đánh</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giá</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và</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Lập</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kế</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hoạch</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về</a:t>
            </a:r>
            <a:r>
              <a:rPr lang="en-US" sz="1200" dirty="0" smtClean="0">
                <a:latin typeface="Times New Roman" panose="02020603050405020304" pitchFamily="18" charset="0"/>
                <a:cs typeface="Times New Roman" panose="02020603050405020304" pitchFamily="18" charset="0"/>
              </a:rPr>
              <a:t> h</a:t>
            </a:r>
            <a:r>
              <a:rPr lang="vi-VN" sz="1200" dirty="0" smtClean="0">
                <a:latin typeface="Times New Roman" panose="02020603050405020304" pitchFamily="18" charset="0"/>
                <a:cs typeface="Times New Roman" panose="02020603050405020304" pitchFamily="18" charset="0"/>
              </a:rPr>
              <a:t>iệu quả tài chính của hoạt động hiện tại và kế hoạch cho tương lai</a:t>
            </a:r>
            <a:endParaRPr lang="en-US" sz="1200" dirty="0" smtClean="0">
              <a:latin typeface="Times New Roman" panose="02020603050405020304" pitchFamily="18" charset="0"/>
              <a:cs typeface="Times New Roman" panose="02020603050405020304" pitchFamily="18" charset="0"/>
            </a:endParaRPr>
          </a:p>
          <a:p>
            <a:pPr marL="285750" indent="-285750" algn="just">
              <a:buFont typeface="Arial" charset="0"/>
              <a:buChar char="•"/>
            </a:pPr>
            <a:r>
              <a:rPr lang="vi-VN" sz="1200" b="1" dirty="0" smtClean="0">
                <a:latin typeface="Times New Roman" panose="02020603050405020304" pitchFamily="18" charset="0"/>
                <a:cs typeface="Times New Roman" panose="02020603050405020304" pitchFamily="18" charset="0"/>
              </a:rPr>
              <a:t>Quyết định đầu tư dài hạn</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Mua sắm trang thiết bị và phương tiện mới</a:t>
            </a:r>
            <a:endParaRPr lang="en-US" sz="1200" dirty="0" smtClean="0">
              <a:latin typeface="Times New Roman" panose="02020603050405020304" pitchFamily="18" charset="0"/>
              <a:cs typeface="Times New Roman" panose="02020603050405020304" pitchFamily="18" charset="0"/>
            </a:endParaRPr>
          </a:p>
          <a:p>
            <a:pPr marL="285750" indent="-285750" algn="just">
              <a:buFont typeface="Arial" charset="0"/>
              <a:buChar char="•"/>
            </a:pPr>
            <a:r>
              <a:rPr lang="vi-VN" sz="1200" b="1" dirty="0" smtClean="0">
                <a:latin typeface="Times New Roman" panose="02020603050405020304" pitchFamily="18" charset="0"/>
                <a:cs typeface="Times New Roman" panose="02020603050405020304" pitchFamily="18" charset="0"/>
              </a:rPr>
              <a:t>Quyết định về tài chính</a:t>
            </a:r>
            <a:r>
              <a:rPr lang="en-US" sz="1200" b="1"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Các</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quỹ</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mua</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tài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sản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cần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nợ</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quỹ</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nội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bộ</a:t>
            </a:r>
            <a:r>
              <a:rPr lang="en-US" sz="1200" dirty="0" smtClean="0">
                <a:latin typeface="Times New Roman" panose="02020603050405020304" pitchFamily="18" charset="0"/>
                <a:cs typeface="Times New Roman" panose="02020603050405020304" pitchFamily="18" charset="0"/>
              </a:rPr>
              <a:t> / </a:t>
            </a:r>
            <a:r>
              <a:rPr lang="en-US" sz="1200" dirty="0" err="1" smtClean="0">
                <a:latin typeface="Times New Roman" panose="02020603050405020304" pitchFamily="18" charset="0"/>
                <a:cs typeface="Times New Roman" panose="02020603050405020304" pitchFamily="18" charset="0"/>
              </a:rPr>
              <a:t>bên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ngoài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v.v</a:t>
            </a:r>
            <a:r>
              <a:rPr lang="en-US" sz="1200" dirty="0" smtClean="0">
                <a:latin typeface="Times New Roman" panose="02020603050405020304" pitchFamily="18" charset="0"/>
                <a:cs typeface="Times New Roman" panose="02020603050405020304" pitchFamily="18" charset="0"/>
              </a:rPr>
              <a:t> ...</a:t>
            </a:r>
          </a:p>
          <a:p>
            <a:pPr marL="285750" indent="-285750" algn="just">
              <a:buFont typeface="Arial" charset="0"/>
              <a:buChar char="•"/>
            </a:pPr>
            <a:r>
              <a:rPr lang="vi-VN" sz="1200" b="1" dirty="0" smtClean="0">
                <a:latin typeface="Times New Roman" panose="02020603050405020304" pitchFamily="18" charset="0"/>
                <a:cs typeface="Times New Roman" panose="02020603050405020304" pitchFamily="18" charset="0"/>
              </a:rPr>
              <a:t>Quản lý vốn lưu động</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Tài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sản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hiện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tại</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hoặc</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ngắn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hạn</a:t>
            </a:r>
            <a:r>
              <a:rPr lang="en-US" sz="1200" dirty="0" smtClean="0">
                <a:latin typeface="Times New Roman" panose="02020603050405020304" pitchFamily="18" charset="0"/>
                <a:cs typeface="Times New Roman" panose="02020603050405020304" pitchFamily="18" charset="0"/>
              </a:rPr>
              <a:t>.</a:t>
            </a:r>
          </a:p>
          <a:p>
            <a:pPr marL="285750" indent="-285750" algn="just">
              <a:buFont typeface="Arial" charset="0"/>
              <a:buChar char="•"/>
            </a:pPr>
            <a:r>
              <a:rPr lang="vi-VN" sz="1200" b="1" dirty="0" smtClean="0">
                <a:latin typeface="Times New Roman" panose="02020603050405020304" pitchFamily="18" charset="0"/>
                <a:cs typeface="Times New Roman" panose="02020603050405020304" pitchFamily="18" charset="0"/>
              </a:rPr>
              <a:t>Quản lí hợp đồng</a:t>
            </a:r>
            <a:r>
              <a:rPr lang="en-US" sz="1200" dirty="0" smtClean="0">
                <a:latin typeface="Times New Roman" panose="02020603050405020304" pitchFamily="18" charset="0"/>
                <a:cs typeface="Times New Roman" panose="02020603050405020304" pitchFamily="18" charset="0"/>
              </a:rPr>
              <a:t>. </a:t>
            </a:r>
            <a:r>
              <a:rPr lang="vi-VN" sz="1200" dirty="0" smtClean="0">
                <a:latin typeface="Times New Roman" panose="02020603050405020304" pitchFamily="18" charset="0"/>
                <a:cs typeface="Times New Roman" panose="02020603050405020304" pitchFamily="18" charset="0"/>
              </a:rPr>
              <a:t>Đàm phán và ký kết hợp đồng</a:t>
            </a:r>
            <a:endParaRPr lang="en-US" sz="1200" dirty="0" smtClean="0">
              <a:latin typeface="Times New Roman" panose="02020603050405020304" pitchFamily="18" charset="0"/>
              <a:cs typeface="Times New Roman" panose="02020603050405020304" pitchFamily="18" charset="0"/>
            </a:endParaRPr>
          </a:p>
          <a:p>
            <a:pPr marL="285750" indent="-285750" algn="just">
              <a:buFont typeface="Arial" charset="0"/>
              <a:buChar char="•"/>
            </a:pPr>
            <a:r>
              <a:rPr lang="en-US" sz="1200" b="1" dirty="0" err="1" smtClean="0">
                <a:latin typeface="Times New Roman" panose="02020603050405020304" pitchFamily="18" charset="0"/>
                <a:cs typeface="Times New Roman" panose="02020603050405020304" pitchFamily="18" charset="0"/>
              </a:rPr>
              <a:t>Quản</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lý</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Rủi</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ro</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Tài</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chính</a:t>
            </a:r>
            <a:r>
              <a:rPr lang="en-US" sz="1200" dirty="0" smtClean="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5</a:t>
            </a:fld>
            <a:endParaRPr lang="en-US"/>
          </a:p>
        </p:txBody>
      </p:sp>
    </p:spTree>
    <p:extLst>
      <p:ext uri="{BB962C8B-B14F-4D97-AF65-F5344CB8AC3E}">
        <p14:creationId xmlns:p14="http://schemas.microsoft.com/office/powerpoint/2010/main" val="33317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tables on revenue growth and some tables discuss decreasing expenses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31</a:t>
            </a:fld>
            <a:endParaRPr lang="en-US"/>
          </a:p>
        </p:txBody>
      </p:sp>
    </p:spTree>
    <p:extLst>
      <p:ext uri="{BB962C8B-B14F-4D97-AF65-F5344CB8AC3E}">
        <p14:creationId xmlns:p14="http://schemas.microsoft.com/office/powerpoint/2010/main" val="1030475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86671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96065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449952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77320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246653-0285-3941-B6DA-BE6D3EFB2AAA}" type="datetimeFigureOut">
              <a:rPr lang="en-US" smtClean="0"/>
              <a:t>8/25/2017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11063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246653-0285-3941-B6DA-BE6D3EFB2AAA}" type="datetimeFigureOut">
              <a:rPr lang="en-US" smtClean="0"/>
              <a:t>8/25/2017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149568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46653-0285-3941-B6DA-BE6D3EFB2AAA}" type="datetimeFigureOut">
              <a:rPr lang="en-US" smtClean="0"/>
              <a:t>8/25/2017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69677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86516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92785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102425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4092356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0"/>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85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246653-0285-3941-B6DA-BE6D3EFB2AAA}" type="datetimeFigureOut">
              <a:rPr lang="en-US" smtClean="0"/>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85C2D-5369-6947-90E4-89AFD379D2F7}" type="slidenum">
              <a:rPr lang="en-US" smtClean="0"/>
              <a:t>‹#›</a:t>
            </a:fld>
            <a:endParaRPr lang="en-US"/>
          </a:p>
        </p:txBody>
      </p:sp>
    </p:spTree>
    <p:extLst>
      <p:ext uri="{BB962C8B-B14F-4D97-AF65-F5344CB8AC3E}">
        <p14:creationId xmlns:p14="http://schemas.microsoft.com/office/powerpoint/2010/main" val="132876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3.xml"/><Relationship Id="rId7" Type="http://schemas.openxmlformats.org/officeDocument/2006/relationships/image" Target="../media/image15.png"/><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40" y="1216317"/>
            <a:ext cx="4204291" cy="1446550"/>
          </a:xfrm>
          <a:prstGeom prst="rect">
            <a:avLst/>
          </a:prstGeom>
          <a:noFill/>
        </p:spPr>
        <p:txBody>
          <a:bodyPr wrap="square" rtlCol="0">
            <a:spAutoFit/>
          </a:bodyPr>
          <a:lstStyle/>
          <a:p>
            <a:pPr algn="ctr"/>
            <a:r>
              <a:rPr lang="en-US" sz="4400" dirty="0" smtClean="0">
                <a:latin typeface="Arial  "/>
                <a:cs typeface="Times New Roman" panose="02020603050405020304" pitchFamily="18" charset="0"/>
              </a:rPr>
              <a:t>BỀN VỮNG </a:t>
            </a:r>
          </a:p>
          <a:p>
            <a:pPr algn="ctr"/>
            <a:r>
              <a:rPr lang="en-US" sz="4400" dirty="0" smtClean="0">
                <a:latin typeface="Arial  "/>
                <a:cs typeface="Times New Roman" panose="02020603050405020304" pitchFamily="18" charset="0"/>
              </a:rPr>
              <a:t>TÀI CHÍNH</a:t>
            </a:r>
            <a:endParaRPr lang="en-US" sz="4400" dirty="0">
              <a:latin typeface="Arial  "/>
              <a:cs typeface="Times New Roman" panose="02020603050405020304" pitchFamily="18" charset="0"/>
            </a:endParaRPr>
          </a:p>
        </p:txBody>
      </p:sp>
      <p:pic>
        <p:nvPicPr>
          <p:cNvPr id="1026" name="Picture 2" descr="inancial management is one of the main function of management 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107" y="3227336"/>
            <a:ext cx="2598402" cy="1398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Norr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87162"/>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descr="LOGO MOH.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87162"/>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descr="Description: Description: 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285" y="5730534"/>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Description: Description: logo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3485" y="5654334"/>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Description: Description: Logo IC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156" y="5654334"/>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166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9175" y="212652"/>
            <a:ext cx="6324488"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NGUỒN LỰC BỆNH VIỆN</a:t>
            </a:r>
            <a:endParaRPr lang="en-US" sz="4000" b="1" dirty="0">
              <a:latin typeface="Arial  "/>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234512019"/>
              </p:ext>
            </p:extLst>
          </p:nvPr>
        </p:nvGraphicFramePr>
        <p:xfrm>
          <a:off x="92764" y="963069"/>
          <a:ext cx="7407349" cy="5248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46806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981" y="255182"/>
            <a:ext cx="8181342" cy="523220"/>
          </a:xfrm>
          <a:prstGeom prst="rect">
            <a:avLst/>
          </a:prstGeom>
          <a:noFill/>
        </p:spPr>
        <p:txBody>
          <a:bodyPr wrap="none" rtlCol="0">
            <a:spAutoFit/>
          </a:bodyPr>
          <a:lstStyle/>
          <a:p>
            <a:pPr algn="ctr"/>
            <a:r>
              <a:rPr lang="en-US" sz="2800" b="1" dirty="0" smtClean="0">
                <a:latin typeface="Arial  "/>
                <a:cs typeface="Times New Roman" panose="02020603050405020304" pitchFamily="18" charset="0"/>
              </a:rPr>
              <a:t>TẦM QUAN TRỌNG CỦA QUẢN LÝ TÀI CHÍNH</a:t>
            </a:r>
            <a:endParaRPr lang="en-US" sz="2800" b="1" dirty="0">
              <a:latin typeface="Arial  "/>
              <a:cs typeface="Times New Roman" panose="02020603050405020304" pitchFamily="18" charset="0"/>
            </a:endParaRPr>
          </a:p>
        </p:txBody>
      </p:sp>
      <p:graphicFrame>
        <p:nvGraphicFramePr>
          <p:cNvPr id="5" name="Diagram 4"/>
          <p:cNvGraphicFramePr/>
          <p:nvPr>
            <p:extLst>
              <p:ext uri="{D42A27DB-BD31-4B8C-83A1-F6EECF244321}">
                <p14:modId xmlns:p14="http://schemas.microsoft.com/office/powerpoint/2010/main" val="2195040377"/>
              </p:ext>
            </p:extLst>
          </p:nvPr>
        </p:nvGraphicFramePr>
        <p:xfrm>
          <a:off x="212651" y="978195"/>
          <a:ext cx="8177893" cy="518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5795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16818" y="1482577"/>
            <a:ext cx="4529469" cy="4247317"/>
          </a:xfrm>
          <a:prstGeom prst="rect">
            <a:avLst/>
          </a:prstGeom>
          <a:noFill/>
        </p:spPr>
        <p:txBody>
          <a:bodyPr wrap="square" rtlCol="0">
            <a:spAutoFit/>
          </a:bodyPr>
          <a:lstStyle/>
          <a:p>
            <a:pPr algn="just"/>
            <a:r>
              <a:rPr lang="en-US" sz="2800" dirty="0" err="1" smtClean="0">
                <a:latin typeface="Arial  "/>
                <a:cs typeface="Times New Roman" panose="02020603050405020304" pitchFamily="18" charset="0"/>
              </a:rPr>
              <a:t>Quản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lý</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tài</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chính</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đóng</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một</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vai</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trò</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lớn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trong</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việc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quản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lý</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của</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một</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bệnh</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viện</a:t>
            </a:r>
            <a:r>
              <a:rPr lang="en-US" sz="2800" dirty="0" smtClean="0">
                <a:latin typeface="Arial  "/>
                <a:cs typeface="Times New Roman" panose="02020603050405020304" pitchFamily="18" charset="0"/>
              </a:rPr>
              <a:t>. </a:t>
            </a:r>
          </a:p>
          <a:p>
            <a:pPr algn="just"/>
            <a:endParaRPr lang="en-US" sz="2800" dirty="0">
              <a:latin typeface="Arial  "/>
              <a:cs typeface="Times New Roman" panose="02020603050405020304" pitchFamily="18" charset="0"/>
            </a:endParaRPr>
          </a:p>
          <a:p>
            <a:pPr algn="just"/>
            <a:r>
              <a:rPr lang="vi-VN" sz="2800" dirty="0">
                <a:latin typeface="Arial  "/>
                <a:cs typeface="Times New Roman" panose="02020603050405020304" pitchFamily="18" charset="0"/>
              </a:rPr>
              <a:t>Vai trò chính là lập kế hoạch, thu nhận và sử dụng các quỹ để tối đa hóa hiệu </a:t>
            </a:r>
            <a:r>
              <a:rPr lang="en-US" sz="2800" dirty="0" err="1" smtClean="0">
                <a:latin typeface="Arial  "/>
                <a:cs typeface="Times New Roman" panose="02020603050405020304" pitchFamily="18" charset="0"/>
              </a:rPr>
              <a:t>suất</a:t>
            </a:r>
            <a:r>
              <a:rPr lang="vi-VN" sz="2800" dirty="0" smtClean="0">
                <a:latin typeface="Arial  "/>
                <a:cs typeface="Times New Roman" panose="02020603050405020304" pitchFamily="18" charset="0"/>
              </a:rPr>
              <a:t> </a:t>
            </a:r>
            <a:r>
              <a:rPr lang="vi-VN" sz="2800" dirty="0">
                <a:latin typeface="Arial  "/>
                <a:cs typeface="Times New Roman" panose="02020603050405020304" pitchFamily="18" charset="0"/>
              </a:rPr>
              <a:t>và giá trị của tổ </a:t>
            </a:r>
            <a:r>
              <a:rPr lang="vi-VN" sz="2800" dirty="0" smtClean="0">
                <a:latin typeface="Arial  "/>
                <a:cs typeface="Times New Roman" panose="02020603050405020304" pitchFamily="18" charset="0"/>
              </a:rPr>
              <a:t>chức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đó</a:t>
            </a:r>
            <a:endParaRPr lang="en-US" dirty="0" smtClean="0">
              <a:latin typeface="Arial  "/>
              <a:cs typeface="Times New Roman" panose="02020603050405020304" pitchFamily="18" charset="0"/>
            </a:endParaRPr>
          </a:p>
          <a:p>
            <a:pPr marL="285750" indent="-285750" algn="just">
              <a:buFont typeface="Arial" charset="0"/>
              <a:buChar char="•"/>
            </a:pPr>
            <a:endParaRPr lang="en-US" dirty="0">
              <a:latin typeface="Arial  "/>
              <a:cs typeface="Times New Roman" panose="02020603050405020304" pitchFamily="18" charset="0"/>
            </a:endParaRPr>
          </a:p>
        </p:txBody>
      </p:sp>
      <p:sp>
        <p:nvSpPr>
          <p:cNvPr id="4" name="TextBox 3"/>
          <p:cNvSpPr txBox="1"/>
          <p:nvPr/>
        </p:nvSpPr>
        <p:spPr>
          <a:xfrm>
            <a:off x="1591078" y="157163"/>
            <a:ext cx="6811801" cy="707886"/>
          </a:xfrm>
          <a:prstGeom prst="rect">
            <a:avLst/>
          </a:prstGeom>
          <a:noFill/>
        </p:spPr>
        <p:txBody>
          <a:bodyPr wrap="none" rtlCol="0">
            <a:spAutoFit/>
          </a:bodyPr>
          <a:lstStyle/>
          <a:p>
            <a:r>
              <a:rPr lang="en-US" sz="4000" dirty="0" smtClean="0">
                <a:latin typeface="Arial  "/>
                <a:cs typeface="Times New Roman" panose="02020603050405020304" pitchFamily="18" charset="0"/>
              </a:rPr>
              <a:t>QUẢN LÝ TÀI CHÍNH LÀ GÌ </a:t>
            </a:r>
            <a:endParaRPr lang="en-US" sz="4000" dirty="0">
              <a:latin typeface="Arial  "/>
              <a:cs typeface="Times New Roman" panose="02020603050405020304" pitchFamily="18" charset="0"/>
            </a:endParaRPr>
          </a:p>
        </p:txBody>
      </p:sp>
      <p:pic>
        <p:nvPicPr>
          <p:cNvPr id="2050" name="Picture 2" descr="inancial Management Software might solve the problem | FUTUR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037" y="1667356"/>
            <a:ext cx="3476892" cy="2873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65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62103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6871" y="62103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268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488" y="707886"/>
            <a:ext cx="8644270" cy="4524315"/>
          </a:xfrm>
          <a:prstGeom prst="rect">
            <a:avLst/>
          </a:prstGeom>
        </p:spPr>
        <p:txBody>
          <a:bodyPr wrap="square">
            <a:spAutoFit/>
          </a:bodyPr>
          <a:lstStyle/>
          <a:p>
            <a:pPr algn="just"/>
            <a:endParaRPr lang="en-US" sz="2400" dirty="0">
              <a:latin typeface="Arial  "/>
              <a:cs typeface="Times New Roman" panose="02020603050405020304" pitchFamily="18" charset="0"/>
            </a:endParaRPr>
          </a:p>
          <a:p>
            <a:pPr algn="just"/>
            <a:r>
              <a:rPr lang="en-US" sz="2400" dirty="0" err="1">
                <a:latin typeface="Arial  "/>
                <a:cs typeface="Times New Roman" panose="02020603050405020304" pitchFamily="18" charset="0"/>
              </a:rPr>
              <a:t>Nói</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chung</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là</a:t>
            </a:r>
            <a:r>
              <a:rPr lang="en-US" sz="2400" dirty="0" smtClean="0">
                <a:latin typeface="Arial  "/>
                <a:cs typeface="Times New Roman" panose="02020603050405020304" pitchFamily="18" charset="0"/>
              </a:rPr>
              <a:t>:</a:t>
            </a:r>
          </a:p>
          <a:p>
            <a:pPr algn="just"/>
            <a:endParaRPr lang="en-US" sz="2400" dirty="0" smtClean="0">
              <a:latin typeface="Arial  "/>
              <a:cs typeface="Times New Roman" panose="02020603050405020304" pitchFamily="18" charset="0"/>
            </a:endParaRPr>
          </a:p>
          <a:p>
            <a:pPr marL="285750" indent="-285750" algn="just">
              <a:buFont typeface="Arial" charset="0"/>
              <a:buChar char="•"/>
            </a:pPr>
            <a:r>
              <a:rPr lang="en-US" sz="2400" b="1" dirty="0" err="1" smtClean="0">
                <a:latin typeface="Arial  "/>
                <a:cs typeface="Times New Roman" panose="02020603050405020304" pitchFamily="18" charset="0"/>
              </a:rPr>
              <a:t>Đánh</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giá</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và</a:t>
            </a:r>
            <a:r>
              <a:rPr lang="en-US" sz="2400" b="1" dirty="0" smtClean="0">
                <a:latin typeface="Arial  "/>
                <a:cs typeface="Times New Roman" panose="02020603050405020304" pitchFamily="18" charset="0"/>
              </a:rPr>
              <a:t> </a:t>
            </a:r>
            <a:r>
              <a:rPr lang="en-US" sz="2400" b="1" dirty="0" err="1">
                <a:latin typeface="Arial  "/>
                <a:cs typeface="Times New Roman" panose="02020603050405020304" pitchFamily="18" charset="0"/>
              </a:rPr>
              <a:t>l</a:t>
            </a:r>
            <a:r>
              <a:rPr lang="en-US" sz="2400" b="1" dirty="0" err="1" smtClean="0">
                <a:latin typeface="Arial  "/>
                <a:cs typeface="Times New Roman" panose="02020603050405020304" pitchFamily="18" charset="0"/>
              </a:rPr>
              <a:t>ập</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kế</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hoạch</a:t>
            </a:r>
            <a:r>
              <a:rPr lang="en-US" sz="2400" dirty="0" smtClean="0">
                <a:latin typeface="Arial  "/>
                <a:cs typeface="Times New Roman" panose="02020603050405020304" pitchFamily="18" charset="0"/>
              </a:rPr>
              <a:t>.</a:t>
            </a:r>
          </a:p>
          <a:p>
            <a:pPr marL="285750" indent="-285750" algn="just">
              <a:buFont typeface="Arial" charset="0"/>
              <a:buChar char="•"/>
            </a:pPr>
            <a:endParaRPr lang="vi-VN" sz="2400" dirty="0" smtClean="0">
              <a:latin typeface="Arial  "/>
              <a:cs typeface="Times New Roman" panose="02020603050405020304" pitchFamily="18" charset="0"/>
            </a:endParaRPr>
          </a:p>
          <a:p>
            <a:pPr marL="285750" indent="-285750" algn="just">
              <a:buFont typeface="Arial" charset="0"/>
              <a:buChar char="•"/>
            </a:pPr>
            <a:r>
              <a:rPr lang="vi-VN" sz="2400" b="1" dirty="0" smtClean="0">
                <a:latin typeface="Arial  "/>
                <a:cs typeface="Times New Roman" panose="02020603050405020304" pitchFamily="18" charset="0"/>
              </a:rPr>
              <a:t>Quyết định đầu tư dài hạn</a:t>
            </a:r>
            <a:r>
              <a:rPr lang="en-US" sz="2400" dirty="0" smtClean="0">
                <a:latin typeface="Arial  "/>
                <a:cs typeface="Times New Roman" panose="02020603050405020304" pitchFamily="18" charset="0"/>
              </a:rPr>
              <a:t>.</a:t>
            </a:r>
          </a:p>
          <a:p>
            <a:pPr marL="285750" indent="-285750" algn="just">
              <a:buFont typeface="Arial" charset="0"/>
              <a:buChar char="•"/>
            </a:pPr>
            <a:endParaRPr lang="vi-VN" sz="2400" dirty="0">
              <a:latin typeface="Arial  "/>
              <a:cs typeface="Times New Roman" panose="02020603050405020304" pitchFamily="18" charset="0"/>
            </a:endParaRPr>
          </a:p>
          <a:p>
            <a:pPr marL="285750" indent="-285750" algn="just">
              <a:buFont typeface="Arial" charset="0"/>
              <a:buChar char="•"/>
            </a:pPr>
            <a:r>
              <a:rPr lang="vi-VN" sz="2400" b="1" dirty="0" smtClean="0">
                <a:latin typeface="Arial  "/>
                <a:cs typeface="Times New Roman" panose="02020603050405020304" pitchFamily="18" charset="0"/>
              </a:rPr>
              <a:t>Quyết định về tài chính</a:t>
            </a:r>
            <a:r>
              <a:rPr lang="en-US" sz="2400" b="1" dirty="0" smtClean="0">
                <a:latin typeface="Arial  "/>
                <a:cs typeface="Times New Roman" panose="02020603050405020304" pitchFamily="18" charset="0"/>
              </a:rPr>
              <a:t>.</a:t>
            </a:r>
            <a:r>
              <a:rPr lang="en-US" sz="2400" dirty="0" smtClean="0">
                <a:latin typeface="Arial  "/>
                <a:cs typeface="Times New Roman" panose="02020603050405020304" pitchFamily="18" charset="0"/>
              </a:rPr>
              <a:t> </a:t>
            </a:r>
          </a:p>
          <a:p>
            <a:pPr algn="just"/>
            <a:endParaRPr lang="en-US" sz="2400" dirty="0" smtClean="0">
              <a:latin typeface="Arial  "/>
              <a:cs typeface="Times New Roman" panose="02020603050405020304" pitchFamily="18" charset="0"/>
            </a:endParaRPr>
          </a:p>
          <a:p>
            <a:pPr marL="285750" indent="-285750" algn="just">
              <a:buFont typeface="Arial" charset="0"/>
              <a:buChar char="•"/>
            </a:pPr>
            <a:r>
              <a:rPr lang="vi-VN" sz="2400" b="1" dirty="0" smtClean="0">
                <a:latin typeface="Arial  "/>
                <a:cs typeface="Times New Roman" panose="02020603050405020304" pitchFamily="18" charset="0"/>
              </a:rPr>
              <a:t>Quản </a:t>
            </a:r>
            <a:r>
              <a:rPr lang="vi-VN" sz="2400" b="1" dirty="0">
                <a:latin typeface="Arial  "/>
                <a:cs typeface="Times New Roman" panose="02020603050405020304" pitchFamily="18" charset="0"/>
              </a:rPr>
              <a:t>lý vốn lưu động</a:t>
            </a:r>
            <a:r>
              <a:rPr lang="en-US" sz="2400" dirty="0">
                <a:latin typeface="Arial  "/>
                <a:cs typeface="Times New Roman" panose="02020603050405020304" pitchFamily="18" charset="0"/>
              </a:rPr>
              <a:t>. </a:t>
            </a:r>
            <a:endParaRPr lang="en-US" sz="2400" dirty="0" smtClean="0">
              <a:latin typeface="Arial  "/>
              <a:cs typeface="Times New Roman" panose="02020603050405020304" pitchFamily="18" charset="0"/>
            </a:endParaRPr>
          </a:p>
          <a:p>
            <a:pPr algn="just"/>
            <a:endParaRPr lang="en-US" sz="2400" dirty="0" smtClean="0">
              <a:latin typeface="Arial  "/>
              <a:cs typeface="Times New Roman" panose="02020603050405020304" pitchFamily="18" charset="0"/>
            </a:endParaRPr>
          </a:p>
          <a:p>
            <a:pPr marL="285750" indent="-285750" algn="just">
              <a:buFont typeface="Arial" charset="0"/>
              <a:buChar char="•"/>
            </a:pPr>
            <a:r>
              <a:rPr lang="vi-VN" sz="2400" b="1" dirty="0" smtClean="0">
                <a:latin typeface="Arial  "/>
                <a:cs typeface="Times New Roman" panose="02020603050405020304" pitchFamily="18" charset="0"/>
              </a:rPr>
              <a:t>Quản l</a:t>
            </a:r>
            <a:r>
              <a:rPr lang="en-US" sz="2400" b="1" dirty="0">
                <a:latin typeface="Arial  "/>
                <a:cs typeface="Times New Roman" panose="02020603050405020304" pitchFamily="18" charset="0"/>
              </a:rPr>
              <a:t>ý</a:t>
            </a:r>
            <a:r>
              <a:rPr lang="vi-VN" sz="2400" b="1" dirty="0" smtClean="0">
                <a:latin typeface="Arial  "/>
                <a:cs typeface="Times New Roman" panose="02020603050405020304" pitchFamily="18" charset="0"/>
              </a:rPr>
              <a:t> </a:t>
            </a:r>
            <a:r>
              <a:rPr lang="vi-VN" sz="2400" b="1" dirty="0">
                <a:latin typeface="Arial  "/>
                <a:cs typeface="Times New Roman" panose="02020603050405020304" pitchFamily="18" charset="0"/>
              </a:rPr>
              <a:t>hợp </a:t>
            </a:r>
            <a:r>
              <a:rPr lang="vi-VN" sz="2400" b="1" dirty="0" smtClean="0">
                <a:latin typeface="Arial  "/>
                <a:cs typeface="Times New Roman" panose="02020603050405020304" pitchFamily="18" charset="0"/>
              </a:rPr>
              <a:t>đồng</a:t>
            </a:r>
            <a:r>
              <a:rPr lang="en-US" sz="2400" dirty="0" smtClean="0">
                <a:latin typeface="Arial  "/>
                <a:cs typeface="Times New Roman" panose="02020603050405020304" pitchFamily="18" charset="0"/>
              </a:rPr>
              <a:t>. </a:t>
            </a:r>
            <a:r>
              <a:rPr lang="en-US" sz="2400" b="1" dirty="0" err="1">
                <a:latin typeface="Arial  "/>
                <a:cs typeface="Times New Roman" panose="02020603050405020304" pitchFamily="18" charset="0"/>
              </a:rPr>
              <a:t>Q</a:t>
            </a:r>
            <a:r>
              <a:rPr lang="en-US" sz="2400" b="1" dirty="0" err="1" smtClean="0">
                <a:latin typeface="Arial  "/>
                <a:cs typeface="Times New Roman" panose="02020603050405020304" pitchFamily="18" charset="0"/>
              </a:rPr>
              <a:t>uản</a:t>
            </a:r>
            <a:r>
              <a:rPr lang="en-US" sz="2400" b="1" dirty="0" smtClean="0">
                <a:latin typeface="Arial  "/>
                <a:cs typeface="Times New Roman" panose="02020603050405020304" pitchFamily="18" charset="0"/>
              </a:rPr>
              <a:t> </a:t>
            </a:r>
            <a:r>
              <a:rPr lang="en-US" sz="2400" b="1" dirty="0" err="1">
                <a:latin typeface="Arial  "/>
                <a:cs typeface="Times New Roman" panose="02020603050405020304" pitchFamily="18" charset="0"/>
              </a:rPr>
              <a:t>lý</a:t>
            </a:r>
            <a:r>
              <a:rPr lang="en-US" sz="2400" b="1" dirty="0">
                <a:latin typeface="Arial  "/>
                <a:cs typeface="Times New Roman" panose="02020603050405020304" pitchFamily="18" charset="0"/>
              </a:rPr>
              <a:t> </a:t>
            </a:r>
            <a:r>
              <a:rPr lang="en-US" sz="2400" b="1" dirty="0" err="1">
                <a:latin typeface="Arial  "/>
                <a:cs typeface="Times New Roman" panose="02020603050405020304" pitchFamily="18" charset="0"/>
              </a:rPr>
              <a:t>r</a:t>
            </a:r>
            <a:r>
              <a:rPr lang="en-US" sz="2400" b="1" dirty="0" err="1" smtClean="0">
                <a:latin typeface="Arial  "/>
                <a:cs typeface="Times New Roman" panose="02020603050405020304" pitchFamily="18" charset="0"/>
              </a:rPr>
              <a:t>ủi</a:t>
            </a:r>
            <a:r>
              <a:rPr lang="en-US" sz="2400" b="1" dirty="0" smtClean="0">
                <a:latin typeface="Arial  "/>
                <a:cs typeface="Times New Roman" panose="02020603050405020304" pitchFamily="18" charset="0"/>
              </a:rPr>
              <a:t> </a:t>
            </a:r>
            <a:r>
              <a:rPr lang="en-US" sz="2400" b="1" dirty="0" err="1">
                <a:latin typeface="Arial  "/>
                <a:cs typeface="Times New Roman" panose="02020603050405020304" pitchFamily="18" charset="0"/>
              </a:rPr>
              <a:t>ro</a:t>
            </a:r>
            <a:r>
              <a:rPr lang="en-US" sz="2400" b="1" dirty="0">
                <a:latin typeface="Arial  "/>
                <a:cs typeface="Times New Roman" panose="02020603050405020304" pitchFamily="18" charset="0"/>
              </a:rPr>
              <a:t> </a:t>
            </a:r>
            <a:r>
              <a:rPr lang="en-US" sz="2400" b="1" dirty="0" err="1">
                <a:latin typeface="Arial  "/>
                <a:cs typeface="Times New Roman" panose="02020603050405020304" pitchFamily="18" charset="0"/>
              </a:rPr>
              <a:t>t</a:t>
            </a:r>
            <a:r>
              <a:rPr lang="en-US" sz="2400" b="1" dirty="0" err="1" smtClean="0">
                <a:latin typeface="Arial  "/>
                <a:cs typeface="Times New Roman" panose="02020603050405020304" pitchFamily="18" charset="0"/>
              </a:rPr>
              <a:t>ài</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chính</a:t>
            </a:r>
            <a:r>
              <a:rPr lang="en-US" sz="2400" dirty="0" smtClean="0">
                <a:latin typeface="Arial  "/>
                <a:cs typeface="Times New Roman" panose="02020603050405020304" pitchFamily="18" charset="0"/>
              </a:rPr>
              <a:t>.</a:t>
            </a:r>
            <a:endParaRPr lang="en-US" sz="2400" dirty="0">
              <a:latin typeface="Arial  "/>
              <a:cs typeface="Times New Roman" panose="02020603050405020304" pitchFamily="18" charset="0"/>
            </a:endParaRPr>
          </a:p>
        </p:txBody>
      </p:sp>
      <p:sp>
        <p:nvSpPr>
          <p:cNvPr id="3" name="TextBox 2"/>
          <p:cNvSpPr txBox="1"/>
          <p:nvPr/>
        </p:nvSpPr>
        <p:spPr>
          <a:xfrm>
            <a:off x="475846" y="173426"/>
            <a:ext cx="6322565" cy="707886"/>
          </a:xfrm>
          <a:prstGeom prst="rect">
            <a:avLst/>
          </a:prstGeom>
          <a:noFill/>
        </p:spPr>
        <p:txBody>
          <a:bodyPr wrap="none" rtlCol="0">
            <a:spAutoFit/>
          </a:bodyPr>
          <a:lstStyle/>
          <a:p>
            <a:r>
              <a:rPr lang="en-US" sz="4000" dirty="0" smtClean="0">
                <a:latin typeface="Arial  "/>
                <a:cs typeface="Times New Roman" panose="02020603050405020304" pitchFamily="18" charset="0"/>
              </a:rPr>
              <a:t>NÓ BAO GỒM NHỮNG GÌ</a:t>
            </a:r>
            <a:endParaRPr lang="en-US" sz="4000" dirty="0">
              <a:latin typeface="Arial  "/>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460" y="5654337"/>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660" y="5578137"/>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5331" y="5578137"/>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828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21568" y="1654358"/>
            <a:ext cx="3598361" cy="3785652"/>
          </a:xfrm>
          <a:prstGeom prst="rect">
            <a:avLst/>
          </a:prstGeom>
          <a:noFill/>
        </p:spPr>
        <p:txBody>
          <a:bodyPr wrap="square" rtlCol="0">
            <a:spAutoFit/>
          </a:bodyPr>
          <a:lstStyle/>
          <a:p>
            <a:r>
              <a:rPr lang="en-US" sz="4000" dirty="0" smtClean="0">
                <a:latin typeface="Arial  "/>
                <a:cs typeface="Times New Roman" panose="02020603050405020304" pitchFamily="18" charset="0"/>
              </a:rPr>
              <a:t>TẤT CẢ CÁC QUYẾT ĐỊNH KINH DOANH ĐỀU LIÊN QUAN ĐẾN TÀI CHÍNH</a:t>
            </a:r>
            <a:endParaRPr lang="en-US" sz="4000" dirty="0">
              <a:latin typeface="Arial  "/>
              <a:cs typeface="Times New Roman" panose="02020603050405020304" pitchFamily="18" charset="0"/>
            </a:endParaRPr>
          </a:p>
        </p:txBody>
      </p:sp>
      <p:pic>
        <p:nvPicPr>
          <p:cNvPr id="16386" name="Picture 2" descr=".. “Winging” Financial Decisions | Charting Y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5550"/>
            <a:ext cx="4992701" cy="2938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4022"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222"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0893"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89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983" y="1305818"/>
            <a:ext cx="7439794" cy="3600986"/>
          </a:xfrm>
          <a:prstGeom prst="rect">
            <a:avLst/>
          </a:prstGeom>
          <a:noFill/>
        </p:spPr>
        <p:txBody>
          <a:bodyPr wrap="none" rtlCol="0">
            <a:spAutoFit/>
          </a:bodyPr>
          <a:lstStyle/>
          <a:p>
            <a:pPr marL="285750" indent="-285750">
              <a:buFont typeface="Arial" charset="0"/>
              <a:buChar char="•"/>
            </a:pPr>
            <a:r>
              <a:rPr lang="en-US" sz="2800" dirty="0" smtClean="0">
                <a:latin typeface="Arial  "/>
                <a:cs typeface="Times New Roman" panose="02020603050405020304" pitchFamily="18" charset="0"/>
              </a:rPr>
              <a:t>THUÊ NHÂN VIÊN</a:t>
            </a:r>
          </a:p>
          <a:p>
            <a:pPr marL="285750" indent="-285750">
              <a:buFont typeface="Arial" charset="0"/>
              <a:buChar char="•"/>
            </a:pPr>
            <a:r>
              <a:rPr lang="en-US" sz="2800" dirty="0" smtClean="0">
                <a:latin typeface="Arial  "/>
                <a:cs typeface="Times New Roman" panose="02020603050405020304" pitchFamily="18" charset="0"/>
              </a:rPr>
              <a:t>CÁC SÁNG KIẾN DUY TRÌ NHÂN VIÊN</a:t>
            </a:r>
          </a:p>
          <a:p>
            <a:pPr marL="285750" indent="-285750">
              <a:buFont typeface="Arial" charset="0"/>
              <a:buChar char="•"/>
            </a:pPr>
            <a:r>
              <a:rPr lang="en-US" sz="2800" dirty="0" smtClean="0">
                <a:latin typeface="Arial  "/>
                <a:cs typeface="Times New Roman" panose="02020603050405020304" pitchFamily="18" charset="0"/>
              </a:rPr>
              <a:t>XÂY DỰNG HOẶC MỞ RỘNG BỆNH VIỆN</a:t>
            </a:r>
          </a:p>
          <a:p>
            <a:pPr marL="285750" indent="-285750">
              <a:buFont typeface="Arial" charset="0"/>
              <a:buChar char="•"/>
            </a:pPr>
            <a:r>
              <a:rPr lang="en-US" sz="2800" dirty="0" smtClean="0">
                <a:latin typeface="Arial  "/>
                <a:cs typeface="Times New Roman" panose="02020603050405020304" pitchFamily="18" charset="0"/>
              </a:rPr>
              <a:t>GIỚI THIỆU DÒNG DỊCH VỤ MỚI </a:t>
            </a:r>
          </a:p>
          <a:p>
            <a:pPr marL="285750" indent="-285750">
              <a:buFont typeface="Arial" charset="0"/>
              <a:buChar char="•"/>
            </a:pPr>
            <a:r>
              <a:rPr lang="en-US" sz="2800" dirty="0" smtClean="0">
                <a:latin typeface="Arial  "/>
                <a:cs typeface="Times New Roman" panose="02020603050405020304" pitchFamily="18" charset="0"/>
              </a:rPr>
              <a:t>MUA SẮM TRANG THIẾT BỊ</a:t>
            </a:r>
          </a:p>
          <a:p>
            <a:pPr marL="285750" indent="-285750">
              <a:buFont typeface="Arial" charset="0"/>
              <a:buChar char="•"/>
            </a:pPr>
            <a:r>
              <a:rPr lang="en-US" sz="2800" dirty="0" smtClean="0">
                <a:latin typeface="Arial  "/>
                <a:cs typeface="Times New Roman" panose="02020603050405020304" pitchFamily="18" charset="0"/>
              </a:rPr>
              <a:t>MUA DUNG CỤ </a:t>
            </a:r>
          </a:p>
          <a:p>
            <a:pPr marL="285750" indent="-285750">
              <a:buFont typeface="Arial" charset="0"/>
              <a:buChar char="•"/>
            </a:pPr>
            <a:r>
              <a:rPr lang="en-US" sz="2800" dirty="0" smtClean="0">
                <a:latin typeface="Arial  "/>
                <a:cs typeface="Times New Roman" panose="02020603050405020304" pitchFamily="18" charset="0"/>
              </a:rPr>
              <a:t>CÔNG THỨC DƯỢC PHẨM</a:t>
            </a:r>
          </a:p>
          <a:p>
            <a:pPr marL="285750" indent="-285750">
              <a:buFont typeface="Arial" charset="0"/>
              <a:buChar char="•"/>
            </a:pPr>
            <a:endParaRPr lang="en-US" sz="3200" dirty="0">
              <a:latin typeface="Arial  "/>
              <a:cs typeface="Times New Roman" panose="02020603050405020304" pitchFamily="18" charset="0"/>
            </a:endParaRPr>
          </a:p>
        </p:txBody>
      </p:sp>
      <p:sp>
        <p:nvSpPr>
          <p:cNvPr id="3" name="TextBox 2"/>
          <p:cNvSpPr txBox="1"/>
          <p:nvPr/>
        </p:nvSpPr>
        <p:spPr>
          <a:xfrm>
            <a:off x="488748" y="126128"/>
            <a:ext cx="7945819" cy="892552"/>
          </a:xfrm>
          <a:prstGeom prst="rect">
            <a:avLst/>
          </a:prstGeom>
          <a:noFill/>
        </p:spPr>
        <p:txBody>
          <a:bodyPr wrap="square" rtlCol="0">
            <a:spAutoFit/>
          </a:bodyPr>
          <a:lstStyle/>
          <a:p>
            <a:pPr algn="ctr"/>
            <a:r>
              <a:rPr lang="en-US" sz="2600" b="1" dirty="0" smtClean="0">
                <a:latin typeface="Arial  "/>
                <a:cs typeface="Times New Roman" panose="02020603050405020304" pitchFamily="18" charset="0"/>
              </a:rPr>
              <a:t>VÍ DỤ VỀ CÁC QUYẾT ĐỊNH CÓ LIÊN QUAN ĐẾN TÀI CHÍNH</a:t>
            </a:r>
            <a:endParaRPr lang="en-US" sz="2600" b="1" dirty="0">
              <a:latin typeface="Arial  "/>
              <a:cs typeface="Times New Roman" panose="02020603050405020304" pitchFamily="18" charset="0"/>
            </a:endParaRPr>
          </a:p>
        </p:txBody>
      </p:sp>
      <p:pic>
        <p:nvPicPr>
          <p:cNvPr id="17410" name="Picture 2" descr="https://tse4.mm.bing.net/th?id=OIP.WrVOnV-nDx5i1D1nCnG4QwEsCW&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953" y="4757559"/>
            <a:ext cx="28575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156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698" y="318977"/>
            <a:ext cx="9039078" cy="430887"/>
          </a:xfrm>
          <a:prstGeom prst="rect">
            <a:avLst/>
          </a:prstGeom>
          <a:noFill/>
        </p:spPr>
        <p:txBody>
          <a:bodyPr wrap="none" rtlCol="0">
            <a:spAutoFit/>
          </a:bodyPr>
          <a:lstStyle/>
          <a:p>
            <a:r>
              <a:rPr lang="en-US" sz="2200" b="1" dirty="0" smtClean="0">
                <a:latin typeface="Arial  "/>
                <a:cs typeface="Times New Roman" panose="02020603050405020304" pitchFamily="18" charset="0"/>
              </a:rPr>
              <a:t>CÁC ĐẶC ĐIỂM KHÁC BIỆT CỦA BỆNH VIỆN CÔNG VÀ TƯ NHÂN</a:t>
            </a:r>
            <a:endParaRPr lang="en-US" sz="2200" b="1" dirty="0">
              <a:latin typeface="Arial  "/>
              <a:cs typeface="Times New Roman" panose="02020603050405020304" pitchFamily="18" charset="0"/>
            </a:endParaRPr>
          </a:p>
        </p:txBody>
      </p:sp>
      <p:sp>
        <p:nvSpPr>
          <p:cNvPr id="3" name="TextBox 2"/>
          <p:cNvSpPr txBox="1"/>
          <p:nvPr/>
        </p:nvSpPr>
        <p:spPr>
          <a:xfrm>
            <a:off x="445341" y="1325156"/>
            <a:ext cx="3644780" cy="461665"/>
          </a:xfrm>
          <a:prstGeom prst="rect">
            <a:avLst/>
          </a:prstGeom>
          <a:noFill/>
        </p:spPr>
        <p:txBody>
          <a:bodyPr wrap="none" rtlCol="0">
            <a:spAutoFit/>
          </a:bodyPr>
          <a:lstStyle/>
          <a:p>
            <a:r>
              <a:rPr lang="en-US" sz="2400" b="1" dirty="0" smtClean="0">
                <a:latin typeface="Arial  "/>
                <a:cs typeface="Times New Roman" panose="02020603050405020304" pitchFamily="18" charset="0"/>
              </a:rPr>
              <a:t>CÁC BỆNH VIỆN CÔNG</a:t>
            </a:r>
            <a:endParaRPr lang="en-US" sz="2400" b="1" dirty="0">
              <a:latin typeface="Arial  "/>
              <a:cs typeface="Times New Roman" panose="02020603050405020304" pitchFamily="18" charset="0"/>
            </a:endParaRPr>
          </a:p>
        </p:txBody>
      </p:sp>
      <p:sp>
        <p:nvSpPr>
          <p:cNvPr id="4" name="TextBox 3"/>
          <p:cNvSpPr txBox="1"/>
          <p:nvPr/>
        </p:nvSpPr>
        <p:spPr>
          <a:xfrm>
            <a:off x="5280226" y="1325156"/>
            <a:ext cx="3492046" cy="400110"/>
          </a:xfrm>
          <a:prstGeom prst="rect">
            <a:avLst/>
          </a:prstGeom>
          <a:noFill/>
        </p:spPr>
        <p:txBody>
          <a:bodyPr wrap="none" rtlCol="0">
            <a:spAutoFit/>
          </a:bodyPr>
          <a:lstStyle/>
          <a:p>
            <a:r>
              <a:rPr lang="en-US" sz="2000" b="1" dirty="0" smtClean="0">
                <a:latin typeface="Arial  "/>
                <a:cs typeface="Times New Roman" panose="02020603050405020304" pitchFamily="18" charset="0"/>
              </a:rPr>
              <a:t>CÁC BỆNH VIỆN TƯ NHÂN</a:t>
            </a:r>
            <a:endParaRPr lang="en-US" sz="2000" b="1" dirty="0">
              <a:latin typeface="Arial  "/>
              <a:cs typeface="Times New Roman" panose="02020603050405020304" pitchFamily="18" charset="0"/>
            </a:endParaRPr>
          </a:p>
        </p:txBody>
      </p:sp>
      <p:sp>
        <p:nvSpPr>
          <p:cNvPr id="5" name="TextBox 4"/>
          <p:cNvSpPr txBox="1"/>
          <p:nvPr/>
        </p:nvSpPr>
        <p:spPr>
          <a:xfrm>
            <a:off x="-24457" y="2105245"/>
            <a:ext cx="9144000" cy="3416320"/>
          </a:xfrm>
          <a:prstGeom prst="rect">
            <a:avLst/>
          </a:prstGeom>
          <a:noFill/>
        </p:spPr>
        <p:txBody>
          <a:bodyPr wrap="square" rtlCol="0">
            <a:spAutoFit/>
          </a:bodyPr>
          <a:lstStyle/>
          <a:p>
            <a:r>
              <a:rPr lang="en-US" sz="2400" dirty="0" smtClean="0">
                <a:latin typeface="Arial  "/>
                <a:cs typeface="Times New Roman" panose="02020603050405020304" pitchFamily="18" charset="0"/>
              </a:rPr>
              <a:t>DỰA TRÊN CHI PHÍ					DỰA TRÊN DOANH THU</a:t>
            </a:r>
          </a:p>
          <a:p>
            <a:endParaRPr lang="en-US" sz="2400" dirty="0" smtClean="0">
              <a:latin typeface="Arial  "/>
              <a:cs typeface="Times New Roman" panose="02020603050405020304" pitchFamily="18" charset="0"/>
            </a:endParaRPr>
          </a:p>
          <a:p>
            <a:r>
              <a:rPr lang="en-US" sz="2400" dirty="0" smtClean="0">
                <a:latin typeface="Arial  "/>
                <a:cs typeface="Times New Roman" panose="02020603050405020304" pitchFamily="18" charset="0"/>
              </a:rPr>
              <a:t>BÁC SĨ ĐƯỢC THUÊ 					HẦU HẾT BÁC SĨ HOẠT 												ĐỘNG TƯ NHÂN</a:t>
            </a:r>
          </a:p>
          <a:p>
            <a:endParaRPr lang="en-US" sz="2400" dirty="0" smtClean="0">
              <a:latin typeface="Arial  "/>
              <a:cs typeface="Times New Roman" panose="02020603050405020304" pitchFamily="18" charset="0"/>
            </a:endParaRPr>
          </a:p>
          <a:p>
            <a:r>
              <a:rPr lang="en-US" sz="2400" dirty="0" smtClean="0">
                <a:latin typeface="Arial  "/>
                <a:cs typeface="Times New Roman" panose="02020603050405020304" pitchFamily="18" charset="0"/>
              </a:rPr>
              <a:t>THƯỜNG ĐƯỢC TRỢ CẤP		</a:t>
            </a:r>
            <a:r>
              <a:rPr lang="en-US" sz="2400" dirty="0">
                <a:latin typeface="Arial  "/>
                <a:cs typeface="Times New Roman" panose="02020603050405020304" pitchFamily="18" charset="0"/>
              </a:rPr>
              <a:t> </a:t>
            </a:r>
            <a:r>
              <a:rPr lang="en-US" sz="2400" dirty="0" smtClean="0">
                <a:latin typeface="Arial  "/>
                <a:cs typeface="Times New Roman" panose="02020603050405020304" pitchFamily="18" charset="0"/>
              </a:rPr>
              <a:t>    TRẢ LƯƠNG THEO </a:t>
            </a:r>
            <a:r>
              <a:rPr lang="en-US" sz="2400" dirty="0">
                <a:latin typeface="Arial  "/>
                <a:cs typeface="Times New Roman" panose="02020603050405020304" pitchFamily="18" charset="0"/>
              </a:rPr>
              <a:t>HỢP </a:t>
            </a:r>
            <a:r>
              <a:rPr lang="en-US" sz="2400" dirty="0" smtClean="0">
                <a:latin typeface="Arial  "/>
                <a:cs typeface="Times New Roman" panose="02020603050405020304" pitchFamily="18" charset="0"/>
              </a:rPr>
              <a:t>												ĐỒNG</a:t>
            </a:r>
          </a:p>
          <a:p>
            <a:endParaRPr lang="en-US" sz="2400" dirty="0" smtClean="0">
              <a:latin typeface="Arial  "/>
              <a:cs typeface="Times New Roman" panose="02020603050405020304" pitchFamily="18" charset="0"/>
            </a:endParaRPr>
          </a:p>
          <a:p>
            <a:endParaRPr lang="en-US" sz="2400" dirty="0">
              <a:latin typeface="Arial  "/>
              <a:cs typeface="Times New Roman" panose="02020603050405020304" pitchFamily="18" charset="0"/>
            </a:endParaRPr>
          </a:p>
        </p:txBody>
      </p:sp>
      <p:pic>
        <p:nvPicPr>
          <p:cNvPr id="5122" name="Picture 2" descr="tudies show: Hospitals with more Facebook likes have lower death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583" y="4748411"/>
            <a:ext cx="2014694" cy="1514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58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5543" y="191386"/>
            <a:ext cx="7911461"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TẠI SAO LẠI CÓ VẤN ĐỀ NÀY? </a:t>
            </a:r>
            <a:endParaRPr lang="en-US" sz="4000" b="1" dirty="0">
              <a:latin typeface="Arial  "/>
              <a:cs typeface="Times New Roman" panose="02020603050405020304" pitchFamily="18" charset="0"/>
            </a:endParaRPr>
          </a:p>
        </p:txBody>
      </p:sp>
      <p:sp>
        <p:nvSpPr>
          <p:cNvPr id="3" name="TextBox 2"/>
          <p:cNvSpPr txBox="1"/>
          <p:nvPr/>
        </p:nvSpPr>
        <p:spPr>
          <a:xfrm>
            <a:off x="50281" y="1616149"/>
            <a:ext cx="6348148" cy="461665"/>
          </a:xfrm>
          <a:prstGeom prst="rect">
            <a:avLst/>
          </a:prstGeom>
          <a:noFill/>
        </p:spPr>
        <p:txBody>
          <a:bodyPr wrap="none" rtlCol="0">
            <a:spAutoFit/>
          </a:bodyPr>
          <a:lstStyle/>
          <a:p>
            <a:r>
              <a:rPr lang="vi-VN" sz="2400" b="1" dirty="0" smtClean="0">
                <a:latin typeface="Arial  "/>
                <a:cs typeface="Times New Roman" panose="02020603050405020304" pitchFamily="18" charset="0"/>
              </a:rPr>
              <a:t>CHUYỂN ĐỔI TỪ TRỢ CẤP SANG TỰ </a:t>
            </a:r>
            <a:r>
              <a:rPr lang="en-US" sz="2400" b="1" dirty="0" smtClean="0">
                <a:latin typeface="Arial  "/>
                <a:cs typeface="Times New Roman" panose="02020603050405020304" pitchFamily="18" charset="0"/>
              </a:rPr>
              <a:t>CHỦ</a:t>
            </a:r>
            <a:endParaRPr lang="en-US" sz="2400" b="1" dirty="0">
              <a:latin typeface="Arial  "/>
              <a:cs typeface="Times New Roman" panose="02020603050405020304" pitchFamily="18" charset="0"/>
            </a:endParaRPr>
          </a:p>
        </p:txBody>
      </p:sp>
      <p:sp>
        <p:nvSpPr>
          <p:cNvPr id="4" name="TextBox 3"/>
          <p:cNvSpPr txBox="1"/>
          <p:nvPr/>
        </p:nvSpPr>
        <p:spPr>
          <a:xfrm>
            <a:off x="12688" y="3781766"/>
            <a:ext cx="4624215" cy="830997"/>
          </a:xfrm>
          <a:prstGeom prst="rect">
            <a:avLst/>
          </a:prstGeom>
          <a:noFill/>
        </p:spPr>
        <p:txBody>
          <a:bodyPr wrap="none" rtlCol="0">
            <a:spAutoFit/>
          </a:bodyPr>
          <a:lstStyle/>
          <a:p>
            <a:r>
              <a:rPr lang="en-US" sz="2400" b="1" dirty="0" smtClean="0">
                <a:latin typeface="Arial  "/>
                <a:cs typeface="Times New Roman" panose="02020603050405020304" pitchFamily="18" charset="0"/>
              </a:rPr>
              <a:t>CHUYỂN SANG MÔI TRƯỜNG</a:t>
            </a:r>
          </a:p>
          <a:p>
            <a:r>
              <a:rPr lang="en-US" sz="2400" b="1" dirty="0" smtClean="0">
                <a:latin typeface="Arial  "/>
                <a:cs typeface="Times New Roman" panose="02020603050405020304" pitchFamily="18" charset="0"/>
              </a:rPr>
              <a:t>CẠNH TRANH</a:t>
            </a:r>
            <a:endParaRPr lang="en-US" sz="2400" b="1" dirty="0">
              <a:latin typeface="Arial  "/>
              <a:cs typeface="Times New Roman" panose="02020603050405020304" pitchFamily="18" charset="0"/>
            </a:endParaRPr>
          </a:p>
        </p:txBody>
      </p:sp>
      <p:sp>
        <p:nvSpPr>
          <p:cNvPr id="5" name="Right Arrow 4"/>
          <p:cNvSpPr/>
          <p:nvPr/>
        </p:nvSpPr>
        <p:spPr>
          <a:xfrm>
            <a:off x="11766" y="2557399"/>
            <a:ext cx="707885" cy="3942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
              <a:cs typeface="Times New Roman" panose="02020603050405020304" pitchFamily="18" charset="0"/>
            </a:endParaRPr>
          </a:p>
        </p:txBody>
      </p:sp>
      <p:sp>
        <p:nvSpPr>
          <p:cNvPr id="6" name="TextBox 5"/>
          <p:cNvSpPr txBox="1"/>
          <p:nvPr/>
        </p:nvSpPr>
        <p:spPr>
          <a:xfrm>
            <a:off x="686569" y="2146088"/>
            <a:ext cx="3206968" cy="1477328"/>
          </a:xfrm>
          <a:prstGeom prst="rect">
            <a:avLst/>
          </a:prstGeom>
          <a:noFill/>
        </p:spPr>
        <p:txBody>
          <a:bodyPr wrap="none" rtlCol="0">
            <a:spAutoFit/>
          </a:bodyPr>
          <a:lstStyle/>
          <a:p>
            <a:r>
              <a:rPr lang="en-US" dirty="0" smtClean="0">
                <a:latin typeface="Arial  "/>
                <a:cs typeface="Times New Roman" panose="02020603050405020304" pitchFamily="18" charset="0"/>
              </a:rPr>
              <a:t>PHẢI TẠO RA DOANH THU</a:t>
            </a:r>
          </a:p>
          <a:p>
            <a:endParaRPr lang="en-US" dirty="0" smtClean="0">
              <a:latin typeface="Arial  "/>
              <a:cs typeface="Times New Roman" panose="02020603050405020304" pitchFamily="18" charset="0"/>
            </a:endParaRPr>
          </a:p>
          <a:p>
            <a:r>
              <a:rPr lang="en-US" dirty="0" smtClean="0">
                <a:latin typeface="Arial  "/>
                <a:cs typeface="Times New Roman" panose="02020603050405020304" pitchFamily="18" charset="0"/>
              </a:rPr>
              <a:t>PHẢI KIỂM SOÁT CHI PHÍ</a:t>
            </a:r>
          </a:p>
          <a:p>
            <a:r>
              <a:rPr lang="en-US" dirty="0" smtClean="0">
                <a:latin typeface="Arial  "/>
                <a:cs typeface="Times New Roman" panose="02020603050405020304" pitchFamily="18" charset="0"/>
              </a:rPr>
              <a:t>PHẢI GIẢM THIỂU SỰ LÃNG</a:t>
            </a:r>
          </a:p>
          <a:p>
            <a:r>
              <a:rPr lang="en-US" dirty="0" smtClean="0">
                <a:latin typeface="Arial  "/>
                <a:cs typeface="Times New Roman" panose="02020603050405020304" pitchFamily="18" charset="0"/>
              </a:rPr>
              <a:t> PHÍ</a:t>
            </a:r>
            <a:endParaRPr lang="en-US" dirty="0">
              <a:latin typeface="Arial  "/>
              <a:cs typeface="Times New Roman" panose="02020603050405020304" pitchFamily="18" charset="0"/>
            </a:endParaRPr>
          </a:p>
        </p:txBody>
      </p:sp>
      <p:sp>
        <p:nvSpPr>
          <p:cNvPr id="9" name="Right Arrow 8"/>
          <p:cNvSpPr/>
          <p:nvPr/>
        </p:nvSpPr>
        <p:spPr>
          <a:xfrm>
            <a:off x="177464" y="4668852"/>
            <a:ext cx="707885" cy="394249"/>
          </a:xfrm>
          <a:prstGeom prst="rightArrow">
            <a:avLst>
              <a:gd name="adj1" fmla="val 50000"/>
              <a:gd name="adj2" fmla="val 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
              <a:cs typeface="Times New Roman" panose="02020603050405020304" pitchFamily="18" charset="0"/>
            </a:endParaRPr>
          </a:p>
        </p:txBody>
      </p:sp>
      <p:sp>
        <p:nvSpPr>
          <p:cNvPr id="10" name="Right Arrow 9"/>
          <p:cNvSpPr/>
          <p:nvPr/>
        </p:nvSpPr>
        <p:spPr>
          <a:xfrm>
            <a:off x="3625378" y="2544147"/>
            <a:ext cx="707885" cy="3942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
              <a:cs typeface="Times New Roman" panose="02020603050405020304" pitchFamily="18" charset="0"/>
            </a:endParaRPr>
          </a:p>
        </p:txBody>
      </p:sp>
      <p:sp>
        <p:nvSpPr>
          <p:cNvPr id="11" name="TextBox 10"/>
          <p:cNvSpPr txBox="1"/>
          <p:nvPr/>
        </p:nvSpPr>
        <p:spPr>
          <a:xfrm>
            <a:off x="4308544" y="2054322"/>
            <a:ext cx="5030031" cy="1200329"/>
          </a:xfrm>
          <a:prstGeom prst="rect">
            <a:avLst/>
          </a:prstGeom>
          <a:noFill/>
        </p:spPr>
        <p:txBody>
          <a:bodyPr wrap="none" rtlCol="0">
            <a:spAutoFit/>
          </a:bodyPr>
          <a:lstStyle/>
          <a:p>
            <a:r>
              <a:rPr lang="en-US" dirty="0" smtClean="0">
                <a:latin typeface="Arial  "/>
                <a:cs typeface="Times New Roman" panose="02020603050405020304" pitchFamily="18" charset="0"/>
              </a:rPr>
              <a:t>PHẢI HIỂU VÀ TỐI ĐA HÓA TẬP HỢP NGƯỜI</a:t>
            </a:r>
          </a:p>
          <a:p>
            <a:r>
              <a:rPr lang="en-US" dirty="0" smtClean="0">
                <a:latin typeface="Arial  "/>
                <a:cs typeface="Times New Roman" panose="02020603050405020304" pitchFamily="18" charset="0"/>
              </a:rPr>
              <a:t>CHI TRẢ</a:t>
            </a:r>
          </a:p>
          <a:p>
            <a:r>
              <a:rPr lang="en-US" dirty="0" smtClean="0">
                <a:latin typeface="Arial  "/>
                <a:cs typeface="Times New Roman" panose="02020603050405020304" pitchFamily="18" charset="0"/>
              </a:rPr>
              <a:t>PHẢI HIỂU ĐƯỢC CÁC CHI PHÍ</a:t>
            </a:r>
          </a:p>
          <a:p>
            <a:r>
              <a:rPr lang="en-US" dirty="0" smtClean="0">
                <a:latin typeface="Arial  "/>
                <a:cs typeface="Times New Roman" panose="02020603050405020304" pitchFamily="18" charset="0"/>
              </a:rPr>
              <a:t>PHẢI TĂNG HIỆU QUẢ</a:t>
            </a:r>
            <a:endParaRPr lang="en-US" dirty="0">
              <a:latin typeface="Arial  "/>
              <a:cs typeface="Times New Roman" panose="02020603050405020304" pitchFamily="18" charset="0"/>
            </a:endParaRPr>
          </a:p>
        </p:txBody>
      </p:sp>
      <p:sp>
        <p:nvSpPr>
          <p:cNvPr id="12" name="TextBox 11"/>
          <p:cNvSpPr txBox="1"/>
          <p:nvPr/>
        </p:nvSpPr>
        <p:spPr>
          <a:xfrm>
            <a:off x="906989" y="4632361"/>
            <a:ext cx="3262432" cy="646331"/>
          </a:xfrm>
          <a:prstGeom prst="rect">
            <a:avLst/>
          </a:prstGeom>
          <a:noFill/>
        </p:spPr>
        <p:txBody>
          <a:bodyPr wrap="none" rtlCol="0">
            <a:spAutoFit/>
          </a:bodyPr>
          <a:lstStyle/>
          <a:p>
            <a:r>
              <a:rPr lang="en-US" dirty="0" smtClean="0">
                <a:latin typeface="Arial  "/>
                <a:cs typeface="Times New Roman" panose="02020603050405020304" pitchFamily="18" charset="0"/>
              </a:rPr>
              <a:t>PHẢI HIỂU RÕ CỘNG ĐỒNG</a:t>
            </a:r>
          </a:p>
          <a:p>
            <a:r>
              <a:rPr lang="en-US" dirty="0" smtClean="0">
                <a:latin typeface="Arial  "/>
                <a:cs typeface="Times New Roman" panose="02020603050405020304" pitchFamily="18" charset="0"/>
              </a:rPr>
              <a:t>PHẢI CUNG CẤP GIÁ TRỊ</a:t>
            </a:r>
            <a:endParaRPr lang="en-US" dirty="0">
              <a:latin typeface="Arial  "/>
              <a:cs typeface="Times New Roman" panose="02020603050405020304" pitchFamily="18" charset="0"/>
            </a:endParaRPr>
          </a:p>
        </p:txBody>
      </p:sp>
      <p:pic>
        <p:nvPicPr>
          <p:cNvPr id="18434" name="Picture 2" descr="inance-financial-values-backgrounds-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208" y="3415824"/>
            <a:ext cx="3742323" cy="2813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343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900" y="1193800"/>
            <a:ext cx="5156200" cy="4470400"/>
          </a:xfrm>
          <a:prstGeom prst="rect">
            <a:avLst/>
          </a:prstGeom>
        </p:spPr>
      </p:pic>
      <p:sp>
        <p:nvSpPr>
          <p:cNvPr id="3" name="TextBox 2"/>
          <p:cNvSpPr txBox="1"/>
          <p:nvPr/>
        </p:nvSpPr>
        <p:spPr>
          <a:xfrm>
            <a:off x="459212" y="212651"/>
            <a:ext cx="8501686"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CHU TRÌNH QUẢN LÝ TÀI CHÍNH</a:t>
            </a:r>
            <a:endParaRPr lang="en-US" sz="4000" b="1" dirty="0">
              <a:latin typeface="Arial  "/>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460"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660"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5331"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12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573619"/>
            <a:ext cx="9144000" cy="1538883"/>
          </a:xfrm>
          <a:prstGeom prst="rect">
            <a:avLst/>
          </a:prstGeom>
          <a:noFill/>
        </p:spPr>
        <p:txBody>
          <a:bodyPr wrap="square" rtlCol="0">
            <a:spAutoFit/>
          </a:bodyPr>
          <a:lstStyle/>
          <a:p>
            <a:pPr algn="ctr"/>
            <a:r>
              <a:rPr lang="en-US" sz="2800" b="1" dirty="0" smtClean="0">
                <a:latin typeface="Arial  "/>
                <a:cs typeface="Times New Roman" panose="02020603050405020304" pitchFamily="18" charset="0"/>
              </a:rPr>
              <a:t>THU THẬP DỮ LIỆU VÀ SỬ DỤNG THÔNG TIN ĐỂ </a:t>
            </a:r>
            <a:br>
              <a:rPr lang="en-US" sz="2800" b="1" dirty="0" smtClean="0">
                <a:latin typeface="Arial  "/>
                <a:cs typeface="Times New Roman" panose="02020603050405020304" pitchFamily="18" charset="0"/>
              </a:rPr>
            </a:br>
            <a:r>
              <a:rPr lang="en-US" sz="2800" b="1" dirty="0" smtClean="0">
                <a:latin typeface="Arial  "/>
                <a:cs typeface="Times New Roman" panose="02020603050405020304" pitchFamily="18" charset="0"/>
              </a:rPr>
              <a:t/>
            </a:r>
            <a:br>
              <a:rPr lang="en-US" sz="2800" b="1" dirty="0" smtClean="0">
                <a:latin typeface="Arial  "/>
                <a:cs typeface="Times New Roman" panose="02020603050405020304" pitchFamily="18" charset="0"/>
              </a:rPr>
            </a:br>
            <a:r>
              <a:rPr lang="en-US" sz="3800" b="1" dirty="0" smtClean="0">
                <a:latin typeface="Arial  "/>
                <a:cs typeface="Times New Roman" panose="02020603050405020304" pitchFamily="18" charset="0"/>
              </a:rPr>
              <a:t> </a:t>
            </a:r>
            <a:r>
              <a:rPr lang="en-US" sz="3600" b="1" dirty="0" smtClean="0">
                <a:latin typeface="Arial  "/>
                <a:cs typeface="Times New Roman" panose="02020603050405020304" pitchFamily="18" charset="0"/>
              </a:rPr>
              <a:t>ĐƯA RA CÁC QUYẾT ĐỊNH CÓ CĂN CỨ</a:t>
            </a:r>
            <a:endParaRPr lang="en-US" sz="3600" b="1" dirty="0">
              <a:latin typeface="Arial  "/>
              <a:cs typeface="Times New Roman" panose="02020603050405020304" pitchFamily="18" charset="0"/>
            </a:endParaRPr>
          </a:p>
        </p:txBody>
      </p:sp>
      <p:pic>
        <p:nvPicPr>
          <p:cNvPr id="15362" name="Picture 2" descr="apping B2B Decision-Making Cycles with Relevant Types of Cont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6287" y="3143279"/>
            <a:ext cx="2906212" cy="301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159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7238" y="148856"/>
            <a:ext cx="3289683"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NGÂN SÁCH</a:t>
            </a:r>
            <a:endParaRPr lang="en-US" sz="4000" b="1" dirty="0">
              <a:latin typeface="Arial  "/>
              <a:cs typeface="Times New Roman" panose="02020603050405020304" pitchFamily="18" charset="0"/>
            </a:endParaRPr>
          </a:p>
        </p:txBody>
      </p:sp>
      <p:sp>
        <p:nvSpPr>
          <p:cNvPr id="3" name="TextBox 2"/>
          <p:cNvSpPr txBox="1"/>
          <p:nvPr/>
        </p:nvSpPr>
        <p:spPr>
          <a:xfrm>
            <a:off x="299545" y="1749876"/>
            <a:ext cx="8218634" cy="1384995"/>
          </a:xfrm>
          <a:prstGeom prst="rect">
            <a:avLst/>
          </a:prstGeom>
          <a:noFill/>
        </p:spPr>
        <p:txBody>
          <a:bodyPr wrap="square" rtlCol="0">
            <a:spAutoFit/>
          </a:bodyPr>
          <a:lstStyle/>
          <a:p>
            <a:pPr algn="just"/>
            <a:r>
              <a:rPr lang="en-US" sz="2800" dirty="0" err="1" smtClean="0">
                <a:latin typeface="Arial  "/>
                <a:cs typeface="Times New Roman" panose="02020603050405020304" pitchFamily="18" charset="0"/>
              </a:rPr>
              <a:t>Cung</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cấp</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các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mục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tiêu</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doanh</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thu</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và</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các</a:t>
            </a:r>
            <a:r>
              <a:rPr lang="en-US" sz="2800" dirty="0" smtClean="0">
                <a:latin typeface="Arial  "/>
                <a:cs typeface="Times New Roman" panose="02020603050405020304" pitchFamily="18" charset="0"/>
              </a:rPr>
              <a:t> chi </a:t>
            </a:r>
            <a:r>
              <a:rPr lang="en-US" sz="2800" dirty="0" err="1" smtClean="0">
                <a:latin typeface="Arial  "/>
                <a:cs typeface="Times New Roman" panose="02020603050405020304" pitchFamily="18" charset="0"/>
              </a:rPr>
              <a:t>phí</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có</a:t>
            </a:r>
            <a:r>
              <a:rPr lang="en-US" sz="2800" dirty="0">
                <a:latin typeface="Arial  "/>
                <a:cs typeface="Times New Roman" panose="02020603050405020304" pitchFamily="18" charset="0"/>
              </a:rPr>
              <a:t> </a:t>
            </a:r>
            <a:r>
              <a:rPr lang="en-US" sz="2800" dirty="0" err="1" smtClean="0">
                <a:latin typeface="Arial  "/>
                <a:cs typeface="Times New Roman" panose="02020603050405020304" pitchFamily="18" charset="0"/>
              </a:rPr>
              <a:t>liên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quan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đến</a:t>
            </a:r>
            <a:r>
              <a:rPr lang="en-US" sz="2800" dirty="0" smtClean="0">
                <a:latin typeface="Arial  "/>
                <a:cs typeface="Times New Roman" panose="02020603050405020304" pitchFamily="18" charset="0"/>
              </a:rPr>
              <a:t> : chi </a:t>
            </a:r>
            <a:r>
              <a:rPr lang="en-US" sz="2800" dirty="0" err="1" smtClean="0">
                <a:latin typeface="Arial  "/>
                <a:cs typeface="Times New Roman" panose="02020603050405020304" pitchFamily="18" charset="0"/>
              </a:rPr>
              <a:t>phí</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vốn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chiến</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lược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và</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các</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hoạt</a:t>
            </a:r>
            <a:r>
              <a:rPr lang="en-US" sz="2800" dirty="0" smtClean="0">
                <a:latin typeface="Arial  "/>
                <a:cs typeface="Times New Roman" panose="02020603050405020304" pitchFamily="18" charset="0"/>
              </a:rPr>
              <a:t> </a:t>
            </a:r>
            <a:r>
              <a:rPr lang="en-US" sz="2800" dirty="0" err="1" smtClean="0">
                <a:latin typeface="Arial  "/>
                <a:cs typeface="Times New Roman" panose="02020603050405020304" pitchFamily="18" charset="0"/>
              </a:rPr>
              <a:t>động</a:t>
            </a:r>
            <a:endParaRPr lang="en-US" sz="2800" dirty="0">
              <a:latin typeface="Arial  "/>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0"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440"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4111"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569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4700" y="200025"/>
            <a:ext cx="2670924" cy="584775"/>
          </a:xfrm>
          <a:prstGeom prst="rect">
            <a:avLst/>
          </a:prstGeom>
          <a:noFill/>
        </p:spPr>
        <p:txBody>
          <a:bodyPr wrap="none" rtlCol="0">
            <a:spAutoFit/>
          </a:bodyPr>
          <a:lstStyle/>
          <a:p>
            <a:r>
              <a:rPr lang="en-US" sz="3200" b="1" dirty="0" smtClean="0">
                <a:latin typeface="Arial  "/>
                <a:cs typeface="Times New Roman" panose="02020603050405020304" pitchFamily="18" charset="0"/>
              </a:rPr>
              <a:t>NGÂN SÁCH</a:t>
            </a:r>
            <a:endParaRPr lang="en-US" sz="3200" b="1" dirty="0">
              <a:latin typeface="Arial  "/>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3378165982"/>
              </p:ext>
            </p:extLst>
          </p:nvPr>
        </p:nvGraphicFramePr>
        <p:xfrm>
          <a:off x="1109663" y="141128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14300" y="5014912"/>
            <a:ext cx="3971925" cy="1200329"/>
          </a:xfrm>
          <a:prstGeom prst="rect">
            <a:avLst/>
          </a:prstGeom>
          <a:noFill/>
        </p:spPr>
        <p:txBody>
          <a:bodyPr wrap="square" rtlCol="0">
            <a:spAutoFit/>
          </a:bodyPr>
          <a:lstStyle/>
          <a:p>
            <a:pPr algn="just"/>
            <a:r>
              <a:rPr lang="vi-VN" sz="2400" dirty="0">
                <a:latin typeface="Arial  "/>
                <a:cs typeface="Times New Roman" panose="02020603050405020304" pitchFamily="18" charset="0"/>
              </a:rPr>
              <a:t>Kế hoạch </a:t>
            </a:r>
            <a:r>
              <a:rPr lang="en-US" sz="2400" dirty="0">
                <a:latin typeface="Arial  "/>
                <a:cs typeface="Times New Roman" panose="02020603050405020304" pitchFamily="18" charset="0"/>
              </a:rPr>
              <a:t>đ</a:t>
            </a:r>
            <a:r>
              <a:rPr lang="vi-VN" sz="2400" dirty="0" smtClean="0">
                <a:latin typeface="Arial  "/>
                <a:cs typeface="Times New Roman" panose="02020603050405020304" pitchFamily="18" charset="0"/>
              </a:rPr>
              <a:t>ầu </a:t>
            </a:r>
            <a:r>
              <a:rPr lang="vi-VN" sz="2400" dirty="0">
                <a:latin typeface="Arial  "/>
                <a:cs typeface="Times New Roman" panose="02020603050405020304" pitchFamily="18" charset="0"/>
              </a:rPr>
              <a:t>tư vào tài sản </a:t>
            </a:r>
            <a:r>
              <a:rPr lang="en-US" sz="2400" dirty="0" err="1" smtClean="0">
                <a:latin typeface="Arial  "/>
                <a:cs typeface="Times New Roman" panose="02020603050405020304" pitchFamily="18" charset="0"/>
              </a:rPr>
              <a:t>cố</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định</a:t>
            </a:r>
            <a:r>
              <a:rPr lang="vi-VN" sz="2400" dirty="0" smtClean="0">
                <a:latin typeface="Arial  "/>
                <a:cs typeface="Times New Roman" panose="02020603050405020304" pitchFamily="18" charset="0"/>
              </a:rPr>
              <a:t>: </a:t>
            </a:r>
            <a:r>
              <a:rPr lang="en-US" sz="2400" dirty="0" err="1">
                <a:latin typeface="Arial  "/>
                <a:cs typeface="Times New Roman" panose="02020603050405020304" pitchFamily="18" charset="0"/>
              </a:rPr>
              <a:t>n</a:t>
            </a:r>
            <a:r>
              <a:rPr lang="en-US" sz="2400" dirty="0" err="1" smtClean="0">
                <a:latin typeface="Arial  "/>
                <a:cs typeface="Times New Roman" panose="02020603050405020304" pitchFamily="18" charset="0"/>
              </a:rPr>
              <a:t>hà</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cửa</a:t>
            </a:r>
            <a:r>
              <a:rPr lang="vi-VN" sz="2400" dirty="0" smtClean="0">
                <a:latin typeface="Arial  "/>
                <a:cs typeface="Times New Roman" panose="02020603050405020304" pitchFamily="18" charset="0"/>
              </a:rPr>
              <a:t>, </a:t>
            </a:r>
            <a:r>
              <a:rPr lang="en-US" sz="2400" dirty="0">
                <a:latin typeface="Arial  "/>
                <a:cs typeface="Times New Roman" panose="02020603050405020304" pitchFamily="18" charset="0"/>
              </a:rPr>
              <a:t>t</a:t>
            </a:r>
            <a:r>
              <a:rPr lang="vi-VN" sz="2400" dirty="0" smtClean="0">
                <a:latin typeface="Arial  "/>
                <a:cs typeface="Times New Roman" panose="02020603050405020304" pitchFamily="18" charset="0"/>
              </a:rPr>
              <a:t>hiết </a:t>
            </a:r>
            <a:r>
              <a:rPr lang="vi-VN" sz="2400" dirty="0">
                <a:latin typeface="Arial  "/>
                <a:cs typeface="Times New Roman" panose="02020603050405020304" pitchFamily="18" charset="0"/>
              </a:rPr>
              <a:t>bị</a:t>
            </a:r>
            <a:endParaRPr lang="en-US" sz="2400" dirty="0">
              <a:latin typeface="Arial  "/>
              <a:cs typeface="Times New Roman" panose="02020603050405020304" pitchFamily="18" charset="0"/>
            </a:endParaRPr>
          </a:p>
        </p:txBody>
      </p:sp>
      <p:sp>
        <p:nvSpPr>
          <p:cNvPr id="5" name="TextBox 4"/>
          <p:cNvSpPr txBox="1"/>
          <p:nvPr/>
        </p:nvSpPr>
        <p:spPr>
          <a:xfrm>
            <a:off x="4548188" y="5007124"/>
            <a:ext cx="4281488" cy="1200329"/>
          </a:xfrm>
          <a:prstGeom prst="rect">
            <a:avLst/>
          </a:prstGeom>
          <a:noFill/>
        </p:spPr>
        <p:txBody>
          <a:bodyPr wrap="square" rtlCol="0">
            <a:spAutoFit/>
          </a:bodyPr>
          <a:lstStyle/>
          <a:p>
            <a:pPr algn="just"/>
            <a:r>
              <a:rPr lang="vi-VN" sz="2400" dirty="0">
                <a:latin typeface="Arial  "/>
                <a:cs typeface="Times New Roman" panose="02020603050405020304" pitchFamily="18" charset="0"/>
              </a:rPr>
              <a:t>Kế hoạch </a:t>
            </a:r>
            <a:r>
              <a:rPr lang="en-US" sz="2400" dirty="0" smtClean="0">
                <a:latin typeface="Arial  "/>
                <a:cs typeface="Times New Roman" panose="02020603050405020304" pitchFamily="18" charset="0"/>
              </a:rPr>
              <a:t>d</a:t>
            </a:r>
            <a:r>
              <a:rPr lang="vi-VN" sz="2400" dirty="0" smtClean="0">
                <a:latin typeface="Arial  "/>
                <a:cs typeface="Times New Roman" panose="02020603050405020304" pitchFamily="18" charset="0"/>
              </a:rPr>
              <a:t>oanh </a:t>
            </a:r>
            <a:r>
              <a:rPr lang="vi-VN" sz="2400" dirty="0">
                <a:latin typeface="Arial  "/>
                <a:cs typeface="Times New Roman" panose="02020603050405020304" pitchFamily="18" charset="0"/>
              </a:rPr>
              <a:t>thu và </a:t>
            </a:r>
            <a:r>
              <a:rPr lang="en-US" sz="2400" dirty="0" smtClean="0">
                <a:latin typeface="Arial  "/>
                <a:cs typeface="Times New Roman" panose="02020603050405020304" pitchFamily="18" charset="0"/>
              </a:rPr>
              <a:t>c</a:t>
            </a:r>
            <a:r>
              <a:rPr lang="vi-VN" sz="2400" dirty="0" smtClean="0">
                <a:latin typeface="Arial  "/>
                <a:cs typeface="Times New Roman" panose="02020603050405020304" pitchFamily="18" charset="0"/>
              </a:rPr>
              <a:t>hi </a:t>
            </a:r>
            <a:r>
              <a:rPr lang="vi-VN" sz="2400" dirty="0">
                <a:latin typeface="Arial  "/>
                <a:cs typeface="Times New Roman" panose="02020603050405020304" pitchFamily="18" charset="0"/>
              </a:rPr>
              <a:t>phí liên quan đến hoạt động hàng ngày của bệnh viện</a:t>
            </a:r>
            <a:endParaRPr lang="en-US" sz="2400" dirty="0">
              <a:latin typeface="Arial  "/>
              <a:cs typeface="Times New Roman" panose="02020603050405020304" pitchFamily="18" charset="0"/>
            </a:endParaRPr>
          </a:p>
        </p:txBody>
      </p:sp>
      <p:pic>
        <p:nvPicPr>
          <p:cNvPr id="3074" name="Picture 2" descr="http://i.investopedia.com/content/video/an_introduction_to_c/introtocapitalbudgeti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427449">
            <a:off x="425302" y="1411288"/>
            <a:ext cx="2303237" cy="14903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se4.mm.bing.net/th?id=OIP.JEFMncX8VNAFB-Cqht9HvwD_Es&amp;pid=15.1&amp;P=0&amp;w=300&amp;h=3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826035">
            <a:off x="6611901" y="1500131"/>
            <a:ext cx="1292945" cy="1521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501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87837813"/>
              </p:ext>
            </p:extLst>
          </p:nvPr>
        </p:nvGraphicFramePr>
        <p:xfrm>
          <a:off x="595423" y="1017805"/>
          <a:ext cx="7868093" cy="5170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182823" y="201354"/>
            <a:ext cx="6544099" cy="707886"/>
          </a:xfrm>
          <a:prstGeom prst="rect">
            <a:avLst/>
          </a:prstGeom>
          <a:noFill/>
        </p:spPr>
        <p:txBody>
          <a:bodyPr wrap="none" rtlCol="0">
            <a:spAutoFit/>
          </a:bodyPr>
          <a:lstStyle/>
          <a:p>
            <a:pPr algn="ctr"/>
            <a:r>
              <a:rPr lang="en-US" sz="4000" b="1" dirty="0" smtClean="0">
                <a:latin typeface="Arial  "/>
                <a:cs typeface="Times New Roman" panose="02020603050405020304" pitchFamily="18" charset="0"/>
              </a:rPr>
              <a:t>NGÂN SÁCH HOẠT ĐỘNG</a:t>
            </a:r>
            <a:endParaRPr lang="en-US" sz="4000" b="1" dirty="0">
              <a:latin typeface="Arial  "/>
              <a:cs typeface="Times New Roman" panose="02020603050405020304" pitchFamily="18" charset="0"/>
            </a:endParaRPr>
          </a:p>
        </p:txBody>
      </p:sp>
      <p:sp>
        <p:nvSpPr>
          <p:cNvPr id="5" name="TextBox 4"/>
          <p:cNvSpPr txBox="1"/>
          <p:nvPr/>
        </p:nvSpPr>
        <p:spPr>
          <a:xfrm>
            <a:off x="0" y="6188148"/>
            <a:ext cx="9113457" cy="430887"/>
          </a:xfrm>
          <a:prstGeom prst="rect">
            <a:avLst/>
          </a:prstGeom>
          <a:noFill/>
        </p:spPr>
        <p:txBody>
          <a:bodyPr wrap="none" rtlCol="0">
            <a:spAutoFit/>
          </a:bodyPr>
          <a:lstStyle/>
          <a:p>
            <a:r>
              <a:rPr lang="en-US" sz="2200" b="1" dirty="0" smtClean="0">
                <a:latin typeface="Arial  "/>
                <a:cs typeface="Times New Roman" panose="02020603050405020304" pitchFamily="18" charset="0"/>
              </a:rPr>
              <a:t>MỤC TIÊU ĐỂ BỀN VỮNG: DOANH THU NÊN VƯỢT TRÊN CHI PHÍ</a:t>
            </a:r>
            <a:endParaRPr lang="en-US" sz="2200" b="1" dirty="0">
              <a:latin typeface="Arial  "/>
              <a:cs typeface="Times New Roman" panose="02020603050405020304" pitchFamily="18" charset="0"/>
            </a:endParaRPr>
          </a:p>
        </p:txBody>
      </p:sp>
    </p:spTree>
    <p:extLst>
      <p:ext uri="{BB962C8B-B14F-4D97-AF65-F5344CB8AC3E}">
        <p14:creationId xmlns:p14="http://schemas.microsoft.com/office/powerpoint/2010/main" val="1159094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4505" y="2398371"/>
            <a:ext cx="4698722" cy="646331"/>
          </a:xfrm>
          <a:prstGeom prst="rect">
            <a:avLst/>
          </a:prstGeom>
          <a:noFill/>
        </p:spPr>
        <p:txBody>
          <a:bodyPr wrap="none" rtlCol="0">
            <a:spAutoFit/>
          </a:bodyPr>
          <a:lstStyle/>
          <a:p>
            <a:r>
              <a:rPr lang="en-US" sz="3600" dirty="0" err="1" smtClean="0">
                <a:latin typeface="Arial  "/>
                <a:cs typeface="Times New Roman" panose="02020603050405020304" pitchFamily="18" charset="0"/>
              </a:rPr>
              <a:t>Ngân</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sách</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phòng</a:t>
            </a:r>
            <a:r>
              <a:rPr lang="en-US" sz="3600" dirty="0" smtClean="0">
                <a:latin typeface="Arial  "/>
                <a:cs typeface="Times New Roman" panose="02020603050405020304" pitchFamily="18" charset="0"/>
              </a:rPr>
              <a:t> ban</a:t>
            </a:r>
            <a:endParaRPr lang="en-US" sz="3600" dirty="0">
              <a:latin typeface="Arial  "/>
              <a:cs typeface="Times New Roman" panose="02020603050405020304" pitchFamily="18" charset="0"/>
            </a:endParaRPr>
          </a:p>
        </p:txBody>
      </p:sp>
      <p:sp>
        <p:nvSpPr>
          <p:cNvPr id="3" name="Up Arrow 2"/>
          <p:cNvSpPr/>
          <p:nvPr/>
        </p:nvSpPr>
        <p:spPr>
          <a:xfrm>
            <a:off x="4006574" y="1800758"/>
            <a:ext cx="467832" cy="531628"/>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
              <a:cs typeface="Times New Roman" panose="02020603050405020304" pitchFamily="18" charset="0"/>
            </a:endParaRPr>
          </a:p>
        </p:txBody>
      </p:sp>
      <p:sp>
        <p:nvSpPr>
          <p:cNvPr id="4" name="TextBox 3"/>
          <p:cNvSpPr txBox="1"/>
          <p:nvPr/>
        </p:nvSpPr>
        <p:spPr>
          <a:xfrm>
            <a:off x="1939498" y="1188726"/>
            <a:ext cx="5545108" cy="646331"/>
          </a:xfrm>
          <a:prstGeom prst="rect">
            <a:avLst/>
          </a:prstGeom>
          <a:noFill/>
        </p:spPr>
        <p:txBody>
          <a:bodyPr wrap="none" rtlCol="0">
            <a:spAutoFit/>
          </a:bodyPr>
          <a:lstStyle/>
          <a:p>
            <a:r>
              <a:rPr lang="en-US" sz="3600" dirty="0" err="1" smtClean="0">
                <a:latin typeface="Arial  "/>
                <a:cs typeface="Times New Roman" panose="02020603050405020304" pitchFamily="18" charset="0"/>
              </a:rPr>
              <a:t>Ngân</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sách</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toàn</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bệnh</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viện</a:t>
            </a:r>
            <a:endParaRPr lang="en-US" sz="3600" dirty="0">
              <a:latin typeface="Arial  "/>
              <a:cs typeface="Times New Roman" panose="02020603050405020304" pitchFamily="18" charset="0"/>
            </a:endParaRPr>
          </a:p>
        </p:txBody>
      </p:sp>
      <p:sp>
        <p:nvSpPr>
          <p:cNvPr id="5" name="Up Arrow 4"/>
          <p:cNvSpPr/>
          <p:nvPr/>
        </p:nvSpPr>
        <p:spPr>
          <a:xfrm>
            <a:off x="3992680" y="3086271"/>
            <a:ext cx="425302" cy="573984"/>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
              <a:cs typeface="Times New Roman" panose="02020603050405020304" pitchFamily="18" charset="0"/>
            </a:endParaRPr>
          </a:p>
        </p:txBody>
      </p:sp>
      <p:sp>
        <p:nvSpPr>
          <p:cNvPr id="6" name="TextBox 5"/>
          <p:cNvSpPr txBox="1"/>
          <p:nvPr/>
        </p:nvSpPr>
        <p:spPr>
          <a:xfrm>
            <a:off x="1407472" y="3262188"/>
            <a:ext cx="2633732" cy="400110"/>
          </a:xfrm>
          <a:prstGeom prst="rect">
            <a:avLst/>
          </a:prstGeom>
          <a:noFill/>
        </p:spPr>
        <p:txBody>
          <a:bodyPr wrap="square" rtlCol="0">
            <a:spAutoFit/>
          </a:bodyPr>
          <a:lstStyle/>
          <a:p>
            <a:r>
              <a:rPr lang="en-US" sz="2000" b="1" dirty="0" err="1" smtClean="0">
                <a:latin typeface="Arial  "/>
                <a:cs typeface="Times New Roman" panose="02020603050405020304" pitchFamily="18" charset="0"/>
              </a:rPr>
              <a:t>Doanh</a:t>
            </a:r>
            <a:r>
              <a:rPr lang="en-US" sz="2000" b="1" dirty="0" smtClean="0">
                <a:latin typeface="Arial  "/>
                <a:cs typeface="Times New Roman" panose="02020603050405020304" pitchFamily="18" charset="0"/>
              </a:rPr>
              <a:t> </a:t>
            </a:r>
            <a:r>
              <a:rPr lang="en-US" sz="2000" b="1" dirty="0" err="1" smtClean="0">
                <a:latin typeface="Arial  "/>
                <a:cs typeface="Times New Roman" panose="02020603050405020304" pitchFamily="18" charset="0"/>
              </a:rPr>
              <a:t>thu</a:t>
            </a:r>
            <a:r>
              <a:rPr lang="en-US" sz="2000" b="1" dirty="0" smtClean="0">
                <a:latin typeface="Arial  "/>
                <a:cs typeface="Times New Roman" panose="02020603050405020304" pitchFamily="18" charset="0"/>
              </a:rPr>
              <a:t> </a:t>
            </a:r>
            <a:r>
              <a:rPr lang="en-US" sz="2000" b="1" dirty="0" err="1" smtClean="0">
                <a:latin typeface="Arial  "/>
                <a:cs typeface="Times New Roman" panose="02020603050405020304" pitchFamily="18" charset="0"/>
              </a:rPr>
              <a:t>dự</a:t>
            </a:r>
            <a:r>
              <a:rPr lang="en-US" sz="2000" b="1" dirty="0" smtClean="0">
                <a:latin typeface="Arial  "/>
                <a:cs typeface="Times New Roman" panose="02020603050405020304" pitchFamily="18" charset="0"/>
              </a:rPr>
              <a:t> </a:t>
            </a:r>
            <a:r>
              <a:rPr lang="en-US" sz="2000" b="1" dirty="0" err="1" smtClean="0">
                <a:latin typeface="Arial  "/>
                <a:cs typeface="Times New Roman" panose="02020603050405020304" pitchFamily="18" charset="0"/>
              </a:rPr>
              <a:t>kiến</a:t>
            </a:r>
            <a:endParaRPr lang="en-US" sz="2000" b="1" dirty="0">
              <a:latin typeface="Arial  "/>
              <a:cs typeface="Times New Roman" panose="02020603050405020304" pitchFamily="18" charset="0"/>
            </a:endParaRPr>
          </a:p>
        </p:txBody>
      </p:sp>
      <p:sp>
        <p:nvSpPr>
          <p:cNvPr id="7" name="TextBox 6"/>
          <p:cNvSpPr txBox="1"/>
          <p:nvPr/>
        </p:nvSpPr>
        <p:spPr>
          <a:xfrm>
            <a:off x="5031630" y="3216180"/>
            <a:ext cx="2050561" cy="400110"/>
          </a:xfrm>
          <a:prstGeom prst="rect">
            <a:avLst/>
          </a:prstGeom>
          <a:noFill/>
        </p:spPr>
        <p:txBody>
          <a:bodyPr wrap="none" rtlCol="0">
            <a:spAutoFit/>
          </a:bodyPr>
          <a:lstStyle/>
          <a:p>
            <a:r>
              <a:rPr lang="en-US" sz="2000" b="1" dirty="0" smtClean="0">
                <a:latin typeface="Arial  "/>
                <a:cs typeface="Times New Roman" panose="02020603050405020304" pitchFamily="18" charset="0"/>
              </a:rPr>
              <a:t>Chi </a:t>
            </a:r>
            <a:r>
              <a:rPr lang="en-US" sz="2000" b="1" dirty="0" err="1" smtClean="0">
                <a:latin typeface="Arial  "/>
                <a:cs typeface="Times New Roman" panose="02020603050405020304" pitchFamily="18" charset="0"/>
              </a:rPr>
              <a:t>phí</a:t>
            </a:r>
            <a:r>
              <a:rPr lang="en-US" sz="2000" b="1" dirty="0" smtClean="0">
                <a:latin typeface="Arial  "/>
                <a:cs typeface="Times New Roman" panose="02020603050405020304" pitchFamily="18" charset="0"/>
              </a:rPr>
              <a:t> </a:t>
            </a:r>
            <a:r>
              <a:rPr lang="en-US" sz="2000" b="1" dirty="0" err="1" smtClean="0">
                <a:latin typeface="Arial  "/>
                <a:cs typeface="Times New Roman" panose="02020603050405020304" pitchFamily="18" charset="0"/>
              </a:rPr>
              <a:t>dự</a:t>
            </a:r>
            <a:r>
              <a:rPr lang="en-US" sz="2000" b="1" dirty="0" smtClean="0">
                <a:latin typeface="Arial  "/>
                <a:cs typeface="Times New Roman" panose="02020603050405020304" pitchFamily="18" charset="0"/>
              </a:rPr>
              <a:t> </a:t>
            </a:r>
            <a:r>
              <a:rPr lang="en-US" sz="2000" b="1" dirty="0" err="1" smtClean="0">
                <a:latin typeface="Arial  "/>
                <a:cs typeface="Times New Roman" panose="02020603050405020304" pitchFamily="18" charset="0"/>
              </a:rPr>
              <a:t>kiến</a:t>
            </a:r>
            <a:endParaRPr lang="en-US" sz="2000" b="1" dirty="0">
              <a:latin typeface="Arial  "/>
              <a:cs typeface="Times New Roman" panose="02020603050405020304" pitchFamily="18" charset="0"/>
            </a:endParaRPr>
          </a:p>
        </p:txBody>
      </p:sp>
      <p:sp>
        <p:nvSpPr>
          <p:cNvPr id="10" name="TextBox 9"/>
          <p:cNvSpPr txBox="1"/>
          <p:nvPr/>
        </p:nvSpPr>
        <p:spPr>
          <a:xfrm>
            <a:off x="1060620" y="5761261"/>
            <a:ext cx="7895110" cy="369332"/>
          </a:xfrm>
          <a:prstGeom prst="rect">
            <a:avLst/>
          </a:prstGeom>
          <a:noFill/>
        </p:spPr>
        <p:txBody>
          <a:bodyPr wrap="none" rtlCol="0">
            <a:spAutoFit/>
          </a:bodyPr>
          <a:lstStyle/>
          <a:p>
            <a:r>
              <a:rPr lang="vi-VN" b="1" dirty="0">
                <a:latin typeface="Arial  "/>
                <a:cs typeface="Times New Roman" panose="02020603050405020304" pitchFamily="18" charset="0"/>
              </a:rPr>
              <a:t>Nên được giám sát thường xuyên đối với doanh thu và chi phí thực tế</a:t>
            </a:r>
            <a:endParaRPr lang="en-US" b="1" dirty="0">
              <a:latin typeface="Arial  "/>
              <a:cs typeface="Times New Roman" panose="02020603050405020304" pitchFamily="18" charset="0"/>
            </a:endParaRPr>
          </a:p>
        </p:txBody>
      </p:sp>
      <p:sp>
        <p:nvSpPr>
          <p:cNvPr id="11" name="TextBox 10"/>
          <p:cNvSpPr txBox="1"/>
          <p:nvPr/>
        </p:nvSpPr>
        <p:spPr>
          <a:xfrm>
            <a:off x="302592" y="4931020"/>
            <a:ext cx="8295861" cy="369332"/>
          </a:xfrm>
          <a:prstGeom prst="rect">
            <a:avLst/>
          </a:prstGeom>
          <a:noFill/>
        </p:spPr>
        <p:txBody>
          <a:bodyPr wrap="none" rtlCol="0">
            <a:spAutoFit/>
          </a:bodyPr>
          <a:lstStyle/>
          <a:p>
            <a:r>
              <a:rPr lang="vi-VN" b="1" dirty="0">
                <a:latin typeface="Arial  "/>
                <a:cs typeface="Times New Roman" panose="02020603050405020304" pitchFamily="18" charset="0"/>
              </a:rPr>
              <a:t>Cần được phát triển dựa trên thiết kế và kế hoạch thực hiện chương trình</a:t>
            </a:r>
            <a:endParaRPr lang="en-US" b="1" dirty="0">
              <a:latin typeface="Arial  "/>
              <a:cs typeface="Times New Roman" panose="02020603050405020304" pitchFamily="18" charset="0"/>
            </a:endParaRPr>
          </a:p>
        </p:txBody>
      </p:sp>
      <p:pic>
        <p:nvPicPr>
          <p:cNvPr id="4098" name="Picture 2" descr="http://www.pian-medoc.fr/wp-content/uploads/2015/03/budg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6342" y="13905"/>
            <a:ext cx="2141572" cy="131008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55556" y="251115"/>
            <a:ext cx="6718314" cy="523220"/>
          </a:xfrm>
          <a:prstGeom prst="rect">
            <a:avLst/>
          </a:prstGeom>
          <a:noFill/>
        </p:spPr>
        <p:txBody>
          <a:bodyPr wrap="none" rtlCol="0">
            <a:spAutoFit/>
          </a:bodyPr>
          <a:lstStyle/>
          <a:p>
            <a:r>
              <a:rPr lang="en-US" sz="2800" b="1" dirty="0" smtClean="0">
                <a:latin typeface="Arial  "/>
                <a:cs typeface="Times New Roman" panose="02020603050405020304" pitchFamily="18" charset="0"/>
              </a:rPr>
              <a:t>PHÁT TRIỂN NGÂN SÁCH BỆNH VIỆN</a:t>
            </a:r>
            <a:endParaRPr lang="en-US" sz="2800" b="1" dirty="0">
              <a:latin typeface="Arial  "/>
              <a:cs typeface="Times New Roman" panose="02020603050405020304" pitchFamily="18" charset="0"/>
            </a:endParaRPr>
          </a:p>
        </p:txBody>
      </p:sp>
      <p:sp>
        <p:nvSpPr>
          <p:cNvPr id="13" name="TextBox 12"/>
          <p:cNvSpPr txBox="1"/>
          <p:nvPr/>
        </p:nvSpPr>
        <p:spPr>
          <a:xfrm>
            <a:off x="984490" y="3665084"/>
            <a:ext cx="3451586" cy="369332"/>
          </a:xfrm>
          <a:prstGeom prst="rect">
            <a:avLst/>
          </a:prstGeom>
          <a:noFill/>
        </p:spPr>
        <p:txBody>
          <a:bodyPr wrap="none" rtlCol="0">
            <a:spAutoFit/>
          </a:bodyPr>
          <a:lstStyle/>
          <a:p>
            <a:r>
              <a:rPr lang="en-US" dirty="0" smtClean="0">
                <a:latin typeface="Arial  "/>
                <a:cs typeface="Times New Roman" panose="02020603050405020304" pitchFamily="18" charset="0"/>
              </a:rPr>
              <a:t>$ </a:t>
            </a:r>
            <a:r>
              <a:rPr lang="en-US" dirty="0" err="1">
                <a:latin typeface="Arial  "/>
                <a:cs typeface="Times New Roman" panose="02020603050405020304" pitchFamily="18" charset="0"/>
              </a:rPr>
              <a:t>P</a:t>
            </a:r>
            <a:r>
              <a:rPr lang="en-US" dirty="0" err="1" smtClean="0">
                <a:latin typeface="Arial  "/>
                <a:cs typeface="Times New Roman" panose="02020603050405020304" pitchFamily="18" charset="0"/>
              </a:rPr>
              <a:t>hí</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theo</a:t>
            </a:r>
            <a:r>
              <a:rPr lang="en-US" dirty="0" smtClean="0">
                <a:latin typeface="Arial  "/>
                <a:cs typeface="Times New Roman" panose="02020603050405020304" pitchFamily="18" charset="0"/>
              </a:rPr>
              <a:t> </a:t>
            </a:r>
            <a:r>
              <a:rPr lang="en-US" dirty="0" err="1">
                <a:latin typeface="Arial  "/>
                <a:cs typeface="Times New Roman" panose="02020603050405020304" pitchFamily="18" charset="0"/>
              </a:rPr>
              <a:t>D</a:t>
            </a:r>
            <a:r>
              <a:rPr lang="en-US" dirty="0" err="1" smtClean="0">
                <a:latin typeface="Arial  "/>
                <a:cs typeface="Times New Roman" panose="02020603050405020304" pitchFamily="18" charset="0"/>
              </a:rPr>
              <a:t>ịch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vụ</a:t>
            </a:r>
            <a:r>
              <a:rPr lang="en-US" dirty="0" smtClean="0">
                <a:latin typeface="Arial  "/>
                <a:cs typeface="Times New Roman" panose="02020603050405020304" pitchFamily="18" charset="0"/>
              </a:rPr>
              <a:t> x </a:t>
            </a:r>
            <a:r>
              <a:rPr lang="en-US" dirty="0" err="1">
                <a:latin typeface="Arial  "/>
                <a:cs typeface="Times New Roman" panose="02020603050405020304" pitchFamily="18" charset="0"/>
              </a:rPr>
              <a:t>K</a:t>
            </a:r>
            <a:r>
              <a:rPr lang="en-US" dirty="0" err="1" smtClean="0">
                <a:latin typeface="Arial  "/>
                <a:cs typeface="Times New Roman" panose="02020603050405020304" pitchFamily="18" charset="0"/>
              </a:rPr>
              <a:t>hối</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lượng</a:t>
            </a:r>
            <a:endParaRPr lang="en-US" dirty="0">
              <a:latin typeface="Arial  "/>
              <a:cs typeface="Times New Roman" panose="02020603050405020304" pitchFamily="18" charset="0"/>
            </a:endParaRPr>
          </a:p>
        </p:txBody>
      </p:sp>
      <p:sp>
        <p:nvSpPr>
          <p:cNvPr id="14" name="TextBox 13"/>
          <p:cNvSpPr txBox="1"/>
          <p:nvPr/>
        </p:nvSpPr>
        <p:spPr>
          <a:xfrm>
            <a:off x="4734706" y="3634006"/>
            <a:ext cx="3836307" cy="369332"/>
          </a:xfrm>
          <a:prstGeom prst="rect">
            <a:avLst/>
          </a:prstGeom>
          <a:noFill/>
        </p:spPr>
        <p:txBody>
          <a:bodyPr wrap="none" rtlCol="0">
            <a:spAutoFit/>
          </a:bodyPr>
          <a:lstStyle/>
          <a:p>
            <a:r>
              <a:rPr lang="vi-VN" dirty="0">
                <a:latin typeface="Arial  "/>
                <a:cs typeface="Times New Roman" panose="02020603050405020304" pitchFamily="18" charset="0"/>
              </a:rPr>
              <a:t>$ Chi phí theo Dịch vụ x Khối lượng</a:t>
            </a:r>
            <a:endParaRPr lang="en-US" dirty="0">
              <a:latin typeface="Arial  "/>
              <a:cs typeface="Times New Roman" panose="02020603050405020304" pitchFamily="18" charset="0"/>
            </a:endParaRPr>
          </a:p>
        </p:txBody>
      </p:sp>
      <p:sp>
        <p:nvSpPr>
          <p:cNvPr id="15" name="TextBox 14"/>
          <p:cNvSpPr txBox="1"/>
          <p:nvPr/>
        </p:nvSpPr>
        <p:spPr>
          <a:xfrm>
            <a:off x="2957414" y="5361907"/>
            <a:ext cx="3275256" cy="369332"/>
          </a:xfrm>
          <a:prstGeom prst="rect">
            <a:avLst/>
          </a:prstGeom>
          <a:noFill/>
        </p:spPr>
        <p:txBody>
          <a:bodyPr wrap="none" rtlCol="0">
            <a:spAutoFit/>
          </a:bodyPr>
          <a:lstStyle/>
          <a:p>
            <a:r>
              <a:rPr lang="en-US" b="1" dirty="0" err="1" smtClean="0">
                <a:latin typeface="Arial  "/>
                <a:cs typeface="Times New Roman" panose="02020603050405020304" pitchFamily="18" charset="0"/>
              </a:rPr>
              <a:t>Yêu</a:t>
            </a:r>
            <a:r>
              <a:rPr lang="en-US" b="1" dirty="0" smtClean="0">
                <a:latin typeface="Arial  "/>
                <a:cs typeface="Times New Roman" panose="02020603050405020304" pitchFamily="18" charset="0"/>
              </a:rPr>
              <a:t> </a:t>
            </a:r>
            <a:r>
              <a:rPr lang="en-US" b="1" dirty="0" err="1" smtClean="0">
                <a:latin typeface="Arial  "/>
                <a:cs typeface="Times New Roman" panose="02020603050405020304" pitchFamily="18" charset="0"/>
              </a:rPr>
              <a:t>cầu</a:t>
            </a:r>
            <a:r>
              <a:rPr lang="en-US" b="1" dirty="0" smtClean="0">
                <a:latin typeface="Arial  "/>
                <a:cs typeface="Times New Roman" panose="02020603050405020304" pitchFamily="18" charset="0"/>
              </a:rPr>
              <a:t> </a:t>
            </a:r>
            <a:r>
              <a:rPr lang="en-US" b="1" dirty="0" err="1" smtClean="0">
                <a:latin typeface="Arial  "/>
                <a:cs typeface="Times New Roman" panose="02020603050405020304" pitchFamily="18" charset="0"/>
              </a:rPr>
              <a:t>sự</a:t>
            </a:r>
            <a:r>
              <a:rPr lang="en-US" b="1" dirty="0" smtClean="0">
                <a:latin typeface="Arial  "/>
                <a:cs typeface="Times New Roman" panose="02020603050405020304" pitchFamily="18" charset="0"/>
              </a:rPr>
              <a:t> </a:t>
            </a:r>
            <a:r>
              <a:rPr lang="en-US" b="1" dirty="0" err="1" smtClean="0">
                <a:latin typeface="Arial  "/>
                <a:cs typeface="Times New Roman" panose="02020603050405020304" pitchFamily="18" charset="0"/>
              </a:rPr>
              <a:t>tính</a:t>
            </a:r>
            <a:r>
              <a:rPr lang="en-US" b="1" dirty="0" smtClean="0">
                <a:latin typeface="Arial  "/>
                <a:cs typeface="Times New Roman" panose="02020603050405020304" pitchFamily="18" charset="0"/>
              </a:rPr>
              <a:t> </a:t>
            </a:r>
            <a:r>
              <a:rPr lang="en-US" b="1" dirty="0" err="1" smtClean="0">
                <a:latin typeface="Arial  "/>
                <a:cs typeface="Times New Roman" panose="02020603050405020304" pitchFamily="18" charset="0"/>
              </a:rPr>
              <a:t>toán</a:t>
            </a:r>
            <a:r>
              <a:rPr lang="en-US" b="1" dirty="0" smtClean="0">
                <a:latin typeface="Arial  "/>
                <a:cs typeface="Times New Roman" panose="02020603050405020304" pitchFamily="18" charset="0"/>
              </a:rPr>
              <a:t> chi </a:t>
            </a:r>
            <a:r>
              <a:rPr lang="en-US" b="1" dirty="0" err="1" smtClean="0">
                <a:latin typeface="Arial  "/>
                <a:cs typeface="Times New Roman" panose="02020603050405020304" pitchFamily="18" charset="0"/>
              </a:rPr>
              <a:t>phí</a:t>
            </a:r>
            <a:endParaRPr lang="en-US" b="1" dirty="0">
              <a:latin typeface="Arial  "/>
              <a:cs typeface="Times New Roman" panose="02020603050405020304" pitchFamily="18" charset="0"/>
            </a:endParaRPr>
          </a:p>
        </p:txBody>
      </p:sp>
    </p:spTree>
    <p:extLst>
      <p:ext uri="{BB962C8B-B14F-4D97-AF65-F5344CB8AC3E}">
        <p14:creationId xmlns:p14="http://schemas.microsoft.com/office/powerpoint/2010/main" val="577208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9200"/>
            <a:ext cx="9010613" cy="4352260"/>
          </a:xfrm>
          <a:prstGeom prst="rect">
            <a:avLst/>
          </a:prstGeom>
        </p:spPr>
      </p:pic>
      <p:sp>
        <p:nvSpPr>
          <p:cNvPr id="9" name="TextBox 8"/>
          <p:cNvSpPr txBox="1"/>
          <p:nvPr/>
        </p:nvSpPr>
        <p:spPr>
          <a:xfrm>
            <a:off x="3071244" y="174332"/>
            <a:ext cx="5343707" cy="1138773"/>
          </a:xfrm>
          <a:prstGeom prst="rect">
            <a:avLst/>
          </a:prstGeom>
          <a:noFill/>
        </p:spPr>
        <p:txBody>
          <a:bodyPr wrap="none" rtlCol="0">
            <a:spAutoFit/>
          </a:bodyPr>
          <a:lstStyle/>
          <a:p>
            <a:r>
              <a:rPr lang="en-US" sz="4000" b="1" dirty="0" smtClean="0">
                <a:latin typeface="Arial  "/>
                <a:cs typeface="Times New Roman" panose="02020603050405020304" pitchFamily="18" charset="0"/>
              </a:rPr>
              <a:t>TỔNG HỢP CHI PHÍ: </a:t>
            </a:r>
          </a:p>
          <a:p>
            <a:r>
              <a:rPr lang="en-US" sz="2800" b="1" dirty="0">
                <a:latin typeface="Arial  "/>
                <a:cs typeface="Times New Roman" panose="02020603050405020304" pitchFamily="18" charset="0"/>
              </a:rPr>
              <a:t>(</a:t>
            </a:r>
            <a:r>
              <a:rPr lang="en-US" sz="2800" b="1" dirty="0" err="1">
                <a:latin typeface="Arial  "/>
                <a:cs typeface="Times New Roman" panose="02020603050405020304" pitchFamily="18" charset="0"/>
              </a:rPr>
              <a:t>Massachussetts</a:t>
            </a:r>
            <a:r>
              <a:rPr lang="en-US" sz="2800" b="1" dirty="0">
                <a:latin typeface="Arial  "/>
                <a:cs typeface="Times New Roman" panose="02020603050405020304" pitchFamily="18" charset="0"/>
              </a:rPr>
              <a:t>)</a:t>
            </a:r>
          </a:p>
        </p:txBody>
      </p:sp>
      <p:sp>
        <p:nvSpPr>
          <p:cNvPr id="10" name="TextBox 9"/>
          <p:cNvSpPr txBox="1"/>
          <p:nvPr/>
        </p:nvSpPr>
        <p:spPr>
          <a:xfrm>
            <a:off x="0" y="185528"/>
            <a:ext cx="3025508"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CÁC VÍ DỤ:</a:t>
            </a:r>
            <a:endParaRPr lang="en-US" sz="4000" b="1" dirty="0">
              <a:latin typeface="Arial  "/>
              <a:cs typeface="Times New Roman" panose="02020603050405020304" pitchFamily="18" charset="0"/>
            </a:endParaRPr>
          </a:p>
        </p:txBody>
      </p:sp>
      <p:pic>
        <p:nvPicPr>
          <p:cNvPr id="5"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073" y="5897246"/>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273" y="5821046"/>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1944" y="5821046"/>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932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3809" y="859557"/>
            <a:ext cx="3624782" cy="5617830"/>
          </a:xfrm>
          <a:prstGeom prst="rect">
            <a:avLst/>
          </a:prstGeom>
        </p:spPr>
      </p:pic>
      <p:sp>
        <p:nvSpPr>
          <p:cNvPr id="3" name="TextBox 2"/>
          <p:cNvSpPr txBox="1"/>
          <p:nvPr/>
        </p:nvSpPr>
        <p:spPr>
          <a:xfrm>
            <a:off x="2631568" y="244004"/>
            <a:ext cx="6531083" cy="615553"/>
          </a:xfrm>
          <a:prstGeom prst="rect">
            <a:avLst/>
          </a:prstGeom>
          <a:noFill/>
        </p:spPr>
        <p:txBody>
          <a:bodyPr wrap="none" rtlCol="0">
            <a:spAutoFit/>
          </a:bodyPr>
          <a:lstStyle/>
          <a:p>
            <a:r>
              <a:rPr lang="en-US" sz="3400" b="1" dirty="0" smtClean="0">
                <a:latin typeface="Arial  "/>
                <a:cs typeface="Times New Roman" panose="02020603050405020304" pitchFamily="18" charset="0"/>
              </a:rPr>
              <a:t>CHI PHÍ TRÊN NGÀY NỘI TRÚ</a:t>
            </a:r>
            <a:endParaRPr lang="en-US" sz="3400" b="1" dirty="0">
              <a:latin typeface="Arial  "/>
              <a:cs typeface="Times New Roman" panose="02020603050405020304" pitchFamily="18" charset="0"/>
            </a:endParaRPr>
          </a:p>
        </p:txBody>
      </p:sp>
      <p:sp>
        <p:nvSpPr>
          <p:cNvPr id="4" name="TextBox 3"/>
          <p:cNvSpPr txBox="1"/>
          <p:nvPr/>
        </p:nvSpPr>
        <p:spPr>
          <a:xfrm>
            <a:off x="79512" y="244004"/>
            <a:ext cx="2595711" cy="615553"/>
          </a:xfrm>
          <a:prstGeom prst="rect">
            <a:avLst/>
          </a:prstGeom>
          <a:noFill/>
        </p:spPr>
        <p:txBody>
          <a:bodyPr wrap="none" rtlCol="0">
            <a:spAutoFit/>
          </a:bodyPr>
          <a:lstStyle/>
          <a:p>
            <a:r>
              <a:rPr lang="en-US" sz="3400" b="1" dirty="0" smtClean="0">
                <a:latin typeface="Arial  "/>
                <a:cs typeface="Times New Roman" panose="02020603050405020304" pitchFamily="18" charset="0"/>
              </a:rPr>
              <a:t>CÁC VÍ DỤ:</a:t>
            </a:r>
            <a:endParaRPr lang="en-US" sz="3400" b="1" dirty="0">
              <a:latin typeface="Arial  "/>
              <a:cs typeface="Times New Roman" panose="02020603050405020304" pitchFamily="18" charset="0"/>
            </a:endParaRPr>
          </a:p>
        </p:txBody>
      </p:sp>
      <p:sp>
        <p:nvSpPr>
          <p:cNvPr id="5" name="TextBox 4"/>
          <p:cNvSpPr txBox="1"/>
          <p:nvPr/>
        </p:nvSpPr>
        <p:spPr>
          <a:xfrm>
            <a:off x="359216" y="1667599"/>
            <a:ext cx="3810268" cy="2400657"/>
          </a:xfrm>
          <a:prstGeom prst="rect">
            <a:avLst/>
          </a:prstGeom>
          <a:noFill/>
        </p:spPr>
        <p:txBody>
          <a:bodyPr wrap="square" rtlCol="0">
            <a:spAutoFit/>
          </a:bodyPr>
          <a:lstStyle/>
          <a:p>
            <a:pPr marL="285750" indent="-285750">
              <a:buFont typeface="Arial"/>
              <a:buChar char="•"/>
            </a:pPr>
            <a:r>
              <a:rPr lang="vi-VN" sz="2400" dirty="0" smtClean="0">
                <a:latin typeface="Arial  "/>
                <a:ea typeface="Times New Roman" charset="0"/>
                <a:cs typeface="Times New Roman" charset="0"/>
              </a:rPr>
              <a:t>Hiểu rõ chi phí cho 1 bệnh nhân/ ngày</a:t>
            </a:r>
            <a:endParaRPr lang="en-US" sz="2400" dirty="0" smtClean="0">
              <a:latin typeface="Arial  "/>
              <a:ea typeface="Times New Roman" charset="0"/>
              <a:cs typeface="Times New Roman" charset="0"/>
            </a:endParaRPr>
          </a:p>
          <a:p>
            <a:pPr marL="742950" lvl="1" indent="-285750">
              <a:buFont typeface="Arial"/>
              <a:buChar char="•"/>
            </a:pPr>
            <a:r>
              <a:rPr lang="vi-VN" sz="2000" dirty="0" smtClean="0">
                <a:latin typeface="Arial  "/>
                <a:ea typeface="Times New Roman" charset="0"/>
                <a:cs typeface="Times New Roman" charset="0"/>
              </a:rPr>
              <a:t>Nắm rõ tình trạng</a:t>
            </a:r>
          </a:p>
          <a:p>
            <a:pPr marL="742950" lvl="1" indent="-285750">
              <a:buFont typeface="Arial"/>
              <a:buChar char="•"/>
            </a:pPr>
            <a:r>
              <a:rPr lang="vi-VN" sz="2000" dirty="0" smtClean="0">
                <a:latin typeface="Arial  "/>
                <a:ea typeface="Times New Roman" charset="0"/>
                <a:cs typeface="Times New Roman" charset="0"/>
              </a:rPr>
              <a:t>Hiểu rõ các kết quả y tế</a:t>
            </a:r>
            <a:endParaRPr lang="en-US" sz="2000" dirty="0" smtClean="0">
              <a:latin typeface="Arial  "/>
              <a:ea typeface="Times New Roman" charset="0"/>
              <a:cs typeface="Times New Roman" charset="0"/>
            </a:endParaRPr>
          </a:p>
          <a:p>
            <a:pPr lvl="1"/>
            <a:endParaRPr lang="en-US" sz="2000" dirty="0" smtClean="0">
              <a:latin typeface="Arial  "/>
              <a:ea typeface="Times New Roman" charset="0"/>
              <a:cs typeface="Times New Roman" charset="0"/>
            </a:endParaRPr>
          </a:p>
          <a:p>
            <a:pPr marL="285750" indent="-285750">
              <a:buFont typeface="Arial"/>
              <a:buChar char="•"/>
            </a:pPr>
            <a:r>
              <a:rPr lang="vi-VN" sz="2400" dirty="0" smtClean="0">
                <a:latin typeface="Arial  "/>
                <a:ea typeface="Times New Roman" charset="0"/>
                <a:cs typeface="Times New Roman" charset="0"/>
              </a:rPr>
              <a:t>Xây dựng nhóm so sánh</a:t>
            </a:r>
            <a:endParaRPr lang="en-US" dirty="0" smtClean="0">
              <a:latin typeface="Arial  "/>
              <a:ea typeface="Times New Roman" charset="0"/>
              <a:cs typeface="Times New Roman" charset="0"/>
            </a:endParaRPr>
          </a:p>
          <a:p>
            <a:pPr marL="285750" indent="-285750">
              <a:buFont typeface="Arial"/>
              <a:buChar char="•"/>
            </a:pPr>
            <a:endParaRPr lang="en-US" dirty="0">
              <a:latin typeface="Arial  "/>
              <a:ea typeface="Times New Roman" charset="0"/>
              <a:cs typeface="Times New Roman" charset="0"/>
            </a:endParaRPr>
          </a:p>
        </p:txBody>
      </p:sp>
    </p:spTree>
    <p:extLst>
      <p:ext uri="{BB962C8B-B14F-4D97-AF65-F5344CB8AC3E}">
        <p14:creationId xmlns:p14="http://schemas.microsoft.com/office/powerpoint/2010/main" val="3283047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2716" y="148856"/>
            <a:ext cx="5462073" cy="707886"/>
          </a:xfrm>
          <a:prstGeom prst="rect">
            <a:avLst/>
          </a:prstGeom>
          <a:noFill/>
        </p:spPr>
        <p:txBody>
          <a:bodyPr wrap="none" rtlCol="0">
            <a:spAutoFit/>
          </a:bodyPr>
          <a:lstStyle/>
          <a:p>
            <a:r>
              <a:rPr lang="en-US" sz="4000" b="1" dirty="0" smtClean="0">
                <a:latin typeface="Arial  "/>
                <a:cs typeface="Times New Roman" panose="02020603050405020304" pitchFamily="18" charset="0"/>
              </a:rPr>
              <a:t>BÁO CÁO TÀI CHÍNH</a:t>
            </a:r>
            <a:endParaRPr lang="en-US" sz="4000" b="1" dirty="0">
              <a:latin typeface="Arial  "/>
              <a:cs typeface="Times New Roman" panose="02020603050405020304" pitchFamily="18" charset="0"/>
            </a:endParaRPr>
          </a:p>
        </p:txBody>
      </p:sp>
      <p:sp>
        <p:nvSpPr>
          <p:cNvPr id="3" name="TextBox 2"/>
          <p:cNvSpPr txBox="1"/>
          <p:nvPr/>
        </p:nvSpPr>
        <p:spPr>
          <a:xfrm>
            <a:off x="-84021" y="884144"/>
            <a:ext cx="8962710" cy="892552"/>
          </a:xfrm>
          <a:prstGeom prst="rect">
            <a:avLst/>
          </a:prstGeom>
          <a:noFill/>
        </p:spPr>
        <p:txBody>
          <a:bodyPr wrap="none" rtlCol="0">
            <a:spAutoFit/>
          </a:bodyPr>
          <a:lstStyle/>
          <a:p>
            <a:r>
              <a:rPr lang="en-US" sz="2600" b="1" dirty="0" smtClean="0">
                <a:latin typeface="Arial  "/>
                <a:cs typeface="Times New Roman" panose="02020603050405020304" pitchFamily="18" charset="0"/>
              </a:rPr>
              <a:t>Cho </a:t>
            </a:r>
            <a:r>
              <a:rPr lang="en-US" sz="2600" b="1" dirty="0" err="1" smtClean="0">
                <a:latin typeface="Arial  "/>
                <a:cs typeface="Times New Roman" panose="02020603050405020304" pitchFamily="18" charset="0"/>
              </a:rPr>
              <a:t>phép</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việc</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quản</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lý</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đưa</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ra</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các</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quyết</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định</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có</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căn</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cứ</a:t>
            </a:r>
            <a:endParaRPr lang="en-US" sz="2600" b="1" dirty="0" smtClean="0">
              <a:latin typeface="Arial  "/>
              <a:cs typeface="Times New Roman" panose="02020603050405020304" pitchFamily="18" charset="0"/>
            </a:endParaRPr>
          </a:p>
          <a:p>
            <a:pPr algn="ctr"/>
            <a:r>
              <a:rPr lang="en-US" sz="2600" b="1" dirty="0" err="1" smtClean="0">
                <a:latin typeface="Arial  "/>
                <a:cs typeface="Times New Roman" panose="02020603050405020304" pitchFamily="18" charset="0"/>
              </a:rPr>
              <a:t>Cần</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được</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xem</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xét</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lại</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thường</a:t>
            </a:r>
            <a:r>
              <a:rPr lang="en-US" sz="2600" b="1" dirty="0" smtClean="0">
                <a:latin typeface="Arial  "/>
                <a:cs typeface="Times New Roman" panose="02020603050405020304" pitchFamily="18" charset="0"/>
              </a:rPr>
              <a:t> </a:t>
            </a:r>
            <a:r>
              <a:rPr lang="en-US" sz="2600" b="1" dirty="0" err="1" smtClean="0">
                <a:latin typeface="Arial  "/>
                <a:cs typeface="Times New Roman" panose="02020603050405020304" pitchFamily="18" charset="0"/>
              </a:rPr>
              <a:t>xuyên</a:t>
            </a:r>
            <a:endParaRPr lang="en-US" sz="2600" b="1" dirty="0">
              <a:latin typeface="Arial  "/>
              <a:cs typeface="Times New Roman" panose="02020603050405020304" pitchFamily="18" charset="0"/>
            </a:endParaRPr>
          </a:p>
        </p:txBody>
      </p:sp>
      <p:sp>
        <p:nvSpPr>
          <p:cNvPr id="4" name="TextBox 3"/>
          <p:cNvSpPr txBox="1"/>
          <p:nvPr/>
        </p:nvSpPr>
        <p:spPr>
          <a:xfrm>
            <a:off x="88454" y="1929539"/>
            <a:ext cx="8203721" cy="2308324"/>
          </a:xfrm>
          <a:prstGeom prst="rect">
            <a:avLst/>
          </a:prstGeom>
          <a:noFill/>
        </p:spPr>
        <p:txBody>
          <a:bodyPr wrap="none" rtlCol="0">
            <a:spAutoFit/>
          </a:bodyPr>
          <a:lstStyle/>
          <a:p>
            <a:r>
              <a:rPr lang="en-US" sz="2400" b="1" dirty="0" err="1" smtClean="0">
                <a:latin typeface="Arial  "/>
                <a:cs typeface="Times New Roman" panose="02020603050405020304" pitchFamily="18" charset="0"/>
              </a:rPr>
              <a:t>Thông</a:t>
            </a:r>
            <a:r>
              <a:rPr lang="en-US" sz="2400" b="1" dirty="0" smtClean="0">
                <a:latin typeface="Arial  "/>
                <a:cs typeface="Times New Roman" panose="02020603050405020304" pitchFamily="18" charset="0"/>
              </a:rPr>
              <a:t> tin </a:t>
            </a:r>
            <a:r>
              <a:rPr lang="en-US" sz="2400" b="1" dirty="0" err="1" smtClean="0">
                <a:latin typeface="Arial  "/>
                <a:cs typeface="Times New Roman" panose="02020603050405020304" pitchFamily="18" charset="0"/>
              </a:rPr>
              <a:t>tài</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chính</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hữu</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ích</a:t>
            </a:r>
            <a:r>
              <a:rPr lang="en-US" sz="2400" b="1" dirty="0" smtClean="0">
                <a:latin typeface="Arial  "/>
                <a:cs typeface="Times New Roman" panose="02020603050405020304" pitchFamily="18" charset="0"/>
              </a:rPr>
              <a:t>/</a:t>
            </a:r>
            <a:r>
              <a:rPr lang="en-US" sz="2400" b="1" dirty="0" err="1" smtClean="0">
                <a:latin typeface="Arial  "/>
                <a:cs typeface="Times New Roman" panose="02020603050405020304" pitchFamily="18" charset="0"/>
              </a:rPr>
              <a:t>Các</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báo</a:t>
            </a:r>
            <a:r>
              <a:rPr lang="en-US" sz="2400" b="1" dirty="0" smtClean="0">
                <a:latin typeface="Arial  "/>
                <a:cs typeface="Times New Roman" panose="02020603050405020304" pitchFamily="18" charset="0"/>
              </a:rPr>
              <a:t> </a:t>
            </a:r>
            <a:r>
              <a:rPr lang="en-US" sz="2400" b="1" dirty="0" err="1" smtClean="0">
                <a:latin typeface="Arial  "/>
                <a:cs typeface="Times New Roman" panose="02020603050405020304" pitchFamily="18" charset="0"/>
              </a:rPr>
              <a:t>cáo</a:t>
            </a:r>
            <a:r>
              <a:rPr lang="en-US" sz="2400" b="1" dirty="0" smtClean="0">
                <a:latin typeface="Arial  "/>
                <a:cs typeface="Times New Roman" panose="02020603050405020304" pitchFamily="18" charset="0"/>
              </a:rPr>
              <a:t>:</a:t>
            </a:r>
          </a:p>
          <a:p>
            <a:pPr marL="342900" indent="-342900">
              <a:buFont typeface="Arial" charset="0"/>
              <a:buChar char="•"/>
            </a:pPr>
            <a:r>
              <a:rPr lang="en-US" sz="2400" dirty="0" err="1">
                <a:latin typeface="Arial  "/>
                <a:cs typeface="Times New Roman" panose="02020603050405020304" pitchFamily="18" charset="0"/>
              </a:rPr>
              <a:t>Ngân</a:t>
            </a:r>
            <a:r>
              <a:rPr lang="en-US" sz="2400" dirty="0">
                <a:latin typeface="Arial  "/>
                <a:cs typeface="Times New Roman" panose="02020603050405020304" pitchFamily="18" charset="0"/>
              </a:rPr>
              <a:t> </a:t>
            </a:r>
            <a:r>
              <a:rPr lang="en-US" sz="2400" dirty="0" err="1" smtClean="0">
                <a:latin typeface="Arial  "/>
                <a:cs typeface="Times New Roman" panose="02020603050405020304" pitchFamily="18" charset="0"/>
              </a:rPr>
              <a:t>sách</a:t>
            </a:r>
            <a:r>
              <a:rPr lang="en-US" sz="2400" dirty="0">
                <a:latin typeface="Arial  "/>
                <a:cs typeface="Times New Roman" panose="02020603050405020304" pitchFamily="18" charset="0"/>
              </a:rPr>
              <a:t> </a:t>
            </a:r>
            <a:r>
              <a:rPr lang="en-US" sz="2400" dirty="0" err="1" smtClean="0">
                <a:latin typeface="Arial  "/>
                <a:cs typeface="Times New Roman" panose="02020603050405020304" pitchFamily="18" charset="0"/>
              </a:rPr>
              <a:t>theo</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năm</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đến</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thời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điểm</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báo</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cáo</a:t>
            </a:r>
            <a:endParaRPr lang="en-US" sz="2400" dirty="0" smtClean="0">
              <a:latin typeface="Arial  "/>
              <a:cs typeface="Times New Roman" panose="02020603050405020304" pitchFamily="18" charset="0"/>
            </a:endParaRPr>
          </a:p>
          <a:p>
            <a:pPr marL="342900" indent="-342900">
              <a:buFont typeface="Arial" charset="0"/>
              <a:buChar char="•"/>
            </a:pPr>
            <a:r>
              <a:rPr lang="en-US" sz="2400" dirty="0" err="1">
                <a:latin typeface="Arial  "/>
                <a:cs typeface="Times New Roman" panose="02020603050405020304" pitchFamily="18" charset="0"/>
              </a:rPr>
              <a:t>Báo</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cáo</a:t>
            </a:r>
            <a:r>
              <a:rPr lang="en-US" sz="2400" dirty="0">
                <a:latin typeface="Arial  "/>
                <a:cs typeface="Times New Roman" panose="02020603050405020304" pitchFamily="18" charset="0"/>
              </a:rPr>
              <a:t> </a:t>
            </a:r>
            <a:r>
              <a:rPr lang="en-US" sz="2400" dirty="0" err="1" smtClean="0">
                <a:latin typeface="Arial  "/>
                <a:cs typeface="Times New Roman" panose="02020603050405020304" pitchFamily="18" charset="0"/>
              </a:rPr>
              <a:t>lãi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lỗ</a:t>
            </a:r>
            <a:r>
              <a:rPr lang="en-US" sz="2400" dirty="0" smtClean="0">
                <a:latin typeface="Arial  "/>
                <a:cs typeface="Times New Roman" panose="02020603050405020304" pitchFamily="18" charset="0"/>
              </a:rPr>
              <a:t> </a:t>
            </a:r>
            <a:r>
              <a:rPr lang="en-US" sz="2400" dirty="0">
                <a:latin typeface="Arial  "/>
                <a:cs typeface="Times New Roman" panose="02020603050405020304" pitchFamily="18" charset="0"/>
              </a:rPr>
              <a:t>(P &amp; L) </a:t>
            </a:r>
            <a:r>
              <a:rPr lang="en-US" sz="2400" dirty="0" err="1">
                <a:latin typeface="Arial  "/>
                <a:cs typeface="Times New Roman" panose="02020603050405020304" pitchFamily="18" charset="0"/>
              </a:rPr>
              <a:t>theo</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t</a:t>
            </a:r>
            <a:r>
              <a:rPr lang="en-US" sz="2400" dirty="0" err="1" smtClean="0">
                <a:latin typeface="Arial  "/>
                <a:cs typeface="Times New Roman" panose="02020603050405020304" pitchFamily="18" charset="0"/>
              </a:rPr>
              <a:t>rung</a:t>
            </a:r>
            <a:r>
              <a:rPr lang="en-US" sz="2400" dirty="0" smtClean="0">
                <a:latin typeface="Arial  "/>
                <a:cs typeface="Times New Roman" panose="02020603050405020304" pitchFamily="18" charset="0"/>
              </a:rPr>
              <a:t> </a:t>
            </a:r>
            <a:r>
              <a:rPr lang="en-US" sz="2400" dirty="0" err="1">
                <a:latin typeface="Arial  "/>
                <a:cs typeface="Times New Roman" panose="02020603050405020304" pitchFamily="18" charset="0"/>
              </a:rPr>
              <a:t>tâm</a:t>
            </a:r>
            <a:r>
              <a:rPr lang="en-US" sz="2400" dirty="0">
                <a:latin typeface="Arial  "/>
                <a:cs typeface="Times New Roman" panose="02020603050405020304" pitchFamily="18" charset="0"/>
              </a:rPr>
              <a:t> </a:t>
            </a:r>
            <a:r>
              <a:rPr lang="en-US" sz="2400" dirty="0" smtClean="0">
                <a:latin typeface="Arial  "/>
                <a:cs typeface="Times New Roman" panose="02020603050405020304" pitchFamily="18" charset="0"/>
              </a:rPr>
              <a:t>chi </a:t>
            </a:r>
            <a:r>
              <a:rPr lang="en-US" sz="2400" dirty="0" err="1">
                <a:latin typeface="Arial  "/>
                <a:cs typeface="Times New Roman" panose="02020603050405020304" pitchFamily="18" charset="0"/>
              </a:rPr>
              <a:t>phí</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và</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t</a:t>
            </a:r>
            <a:r>
              <a:rPr lang="en-US" sz="2400" dirty="0" err="1" smtClean="0">
                <a:latin typeface="Arial  "/>
                <a:cs typeface="Times New Roman" panose="02020603050405020304" pitchFamily="18" charset="0"/>
              </a:rPr>
              <a:t>ổng</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hợp</a:t>
            </a:r>
            <a:endParaRPr lang="en-US" sz="2400" dirty="0" smtClean="0">
              <a:latin typeface="Arial  "/>
              <a:cs typeface="Times New Roman" panose="02020603050405020304" pitchFamily="18" charset="0"/>
            </a:endParaRPr>
          </a:p>
          <a:p>
            <a:pPr marL="342900" indent="-342900">
              <a:buFont typeface="Arial" charset="0"/>
              <a:buChar char="•"/>
            </a:pPr>
            <a:r>
              <a:rPr lang="vi-VN" sz="2400" dirty="0">
                <a:latin typeface="Arial  "/>
                <a:cs typeface="Times New Roman" panose="02020603050405020304" pitchFamily="18" charset="0"/>
              </a:rPr>
              <a:t>Báo </a:t>
            </a:r>
            <a:r>
              <a:rPr lang="vi-VN" sz="2400" dirty="0" smtClean="0">
                <a:latin typeface="Arial  "/>
                <a:cs typeface="Times New Roman" panose="02020603050405020304" pitchFamily="18" charset="0"/>
              </a:rPr>
              <a:t>cáo</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các</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khoản</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phải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thu</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theo</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tuổi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nợ</a:t>
            </a:r>
            <a:r>
              <a:rPr lang="vi-VN" sz="2400" dirty="0" smtClean="0">
                <a:latin typeface="Arial  "/>
                <a:cs typeface="Times New Roman" panose="02020603050405020304" pitchFamily="18" charset="0"/>
              </a:rPr>
              <a:t> </a:t>
            </a:r>
            <a:r>
              <a:rPr lang="vi-VN" sz="2400" dirty="0">
                <a:latin typeface="Arial  "/>
                <a:cs typeface="Times New Roman" panose="02020603050405020304" pitchFamily="18" charset="0"/>
              </a:rPr>
              <a:t>(AR)</a:t>
            </a:r>
            <a:endParaRPr lang="en-US" sz="2400" dirty="0" smtClean="0">
              <a:latin typeface="Arial  "/>
              <a:cs typeface="Times New Roman" panose="02020603050405020304" pitchFamily="18" charset="0"/>
            </a:endParaRPr>
          </a:p>
          <a:p>
            <a:pPr marL="342900" indent="-342900">
              <a:buFont typeface="Arial" charset="0"/>
              <a:buChar char="•"/>
            </a:pPr>
            <a:r>
              <a:rPr lang="en-US" sz="2400" dirty="0" err="1">
                <a:latin typeface="Arial  "/>
                <a:cs typeface="Times New Roman" panose="02020603050405020304" pitchFamily="18" charset="0"/>
              </a:rPr>
              <a:t>Báo</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cáo</a:t>
            </a:r>
            <a:r>
              <a:rPr lang="en-US" sz="2400" dirty="0">
                <a:latin typeface="Arial  "/>
                <a:cs typeface="Times New Roman" panose="02020603050405020304" pitchFamily="18" charset="0"/>
              </a:rPr>
              <a:t> </a:t>
            </a:r>
            <a:r>
              <a:rPr lang="en-US" sz="2400" dirty="0" err="1" smtClean="0">
                <a:latin typeface="Arial  "/>
                <a:cs typeface="Times New Roman" panose="02020603050405020304" pitchFamily="18" charset="0"/>
              </a:rPr>
              <a:t>các</a:t>
            </a:r>
            <a:r>
              <a:rPr lang="en-US" sz="2400" dirty="0" smtClean="0">
                <a:latin typeface="Arial  "/>
                <a:cs typeface="Times New Roman" panose="02020603050405020304" pitchFamily="18" charset="0"/>
              </a:rPr>
              <a:t> </a:t>
            </a:r>
            <a:r>
              <a:rPr lang="en-US" sz="2400" dirty="0" err="1">
                <a:latin typeface="Arial  "/>
                <a:cs typeface="Times New Roman" panose="02020603050405020304" pitchFamily="18" charset="0"/>
              </a:rPr>
              <a:t>khoản</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phải</a:t>
            </a:r>
            <a:r>
              <a:rPr lang="en-US" sz="2400" dirty="0">
                <a:latin typeface="Arial  "/>
                <a:cs typeface="Times New Roman" panose="02020603050405020304" pitchFamily="18" charset="0"/>
              </a:rPr>
              <a:t> </a:t>
            </a:r>
            <a:r>
              <a:rPr lang="en-US" sz="2400" dirty="0" err="1">
                <a:latin typeface="Arial  "/>
                <a:cs typeface="Times New Roman" panose="02020603050405020304" pitchFamily="18" charset="0"/>
              </a:rPr>
              <a:t>nộp</a:t>
            </a:r>
            <a:r>
              <a:rPr lang="en-US" sz="2400" dirty="0">
                <a:latin typeface="Arial  "/>
                <a:cs typeface="Times New Roman" panose="02020603050405020304" pitchFamily="18" charset="0"/>
              </a:rPr>
              <a:t> (AP</a:t>
            </a:r>
            <a:r>
              <a:rPr lang="en-US" sz="2400" dirty="0" smtClean="0">
                <a:latin typeface="Arial  "/>
                <a:cs typeface="Times New Roman" panose="02020603050405020304" pitchFamily="18" charset="0"/>
              </a:rPr>
              <a:t>)</a:t>
            </a:r>
          </a:p>
          <a:p>
            <a:pPr marL="342900" indent="-342900">
              <a:buFont typeface="Arial" charset="0"/>
              <a:buChar char="•"/>
            </a:pPr>
            <a:r>
              <a:rPr lang="vi-VN" sz="2400" dirty="0" smtClean="0">
                <a:latin typeface="Arial  "/>
                <a:cs typeface="Times New Roman" panose="02020603050405020304" pitchFamily="18" charset="0"/>
              </a:rPr>
              <a:t>Bảng </a:t>
            </a:r>
            <a:r>
              <a:rPr lang="vi-VN" sz="2400" dirty="0">
                <a:latin typeface="Arial  "/>
                <a:cs typeface="Times New Roman" panose="02020603050405020304" pitchFamily="18" charset="0"/>
              </a:rPr>
              <a:t>cân đối kế toán</a:t>
            </a:r>
            <a:endParaRPr lang="en-US" sz="2400" dirty="0">
              <a:latin typeface="Arial  "/>
              <a:cs typeface="Times New Roman" panose="02020603050405020304" pitchFamily="18" charset="0"/>
            </a:endParaRPr>
          </a:p>
        </p:txBody>
      </p:sp>
      <p:pic>
        <p:nvPicPr>
          <p:cNvPr id="19458" name="Picture 2" descr="https://tse2.mm.bing.net/th?id=OIP.bMJXhk9mI5exhXYg_Zs8nwEsDq&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80297">
            <a:off x="5273749" y="3928188"/>
            <a:ext cx="2686050"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0010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710" y="340242"/>
            <a:ext cx="8272130" cy="1508105"/>
          </a:xfrm>
          <a:prstGeom prst="rect">
            <a:avLst/>
          </a:prstGeom>
          <a:noFill/>
        </p:spPr>
        <p:txBody>
          <a:bodyPr wrap="square" rtlCol="0">
            <a:spAutoFit/>
          </a:bodyPr>
          <a:lstStyle/>
          <a:p>
            <a:pPr algn="ctr"/>
            <a:r>
              <a:rPr lang="en-US" sz="3600" b="1" dirty="0" smtClean="0">
                <a:latin typeface="Arial  "/>
                <a:cs typeface="Times New Roman" panose="02020603050405020304" pitchFamily="18" charset="0"/>
              </a:rPr>
              <a:t>BÁO CÁO TÀI CHÍNH</a:t>
            </a:r>
            <a:endParaRPr lang="en-US" sz="2800" b="1" dirty="0">
              <a:latin typeface="Arial  "/>
              <a:cs typeface="Times New Roman" panose="02020603050405020304" pitchFamily="18" charset="0"/>
            </a:endParaRPr>
          </a:p>
          <a:p>
            <a:pPr algn="ctr"/>
            <a:r>
              <a:rPr lang="en-US" sz="2800" b="1" dirty="0" smtClean="0">
                <a:latin typeface="Arial  "/>
                <a:cs typeface="Times New Roman" panose="02020603050405020304" pitchFamily="18" charset="0"/>
              </a:rPr>
              <a:t> </a:t>
            </a:r>
            <a:r>
              <a:rPr lang="vi-VN" sz="2800" b="1" dirty="0">
                <a:latin typeface="Arial  "/>
                <a:cs typeface="Times New Roman" panose="02020603050405020304" pitchFamily="18" charset="0"/>
              </a:rPr>
              <a:t>Biến động ngân sách</a:t>
            </a:r>
          </a:p>
          <a:p>
            <a:pPr algn="ctr"/>
            <a:r>
              <a:rPr lang="vi-VN" sz="2800" b="1" dirty="0">
                <a:latin typeface="Arial  "/>
                <a:cs typeface="Times New Roman" panose="02020603050405020304" pitchFamily="18" charset="0"/>
              </a:rPr>
              <a:t>(Ngân sách so với YTD Thực tế)</a:t>
            </a:r>
            <a:endParaRPr lang="en-US" sz="2800" b="1" dirty="0">
              <a:latin typeface="Arial  "/>
              <a:cs typeface="Times New Roman" panose="02020603050405020304" pitchFamily="18" charset="0"/>
            </a:endParaRPr>
          </a:p>
        </p:txBody>
      </p:sp>
      <p:pic>
        <p:nvPicPr>
          <p:cNvPr id="6" name="Picture 2" descr="https://tse3.mm.bing.net/th?id=OIP.wqV7oQWr04H2iUwk5SGR8gEsDh&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710" y="2085420"/>
            <a:ext cx="5465137" cy="40988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62847" y="3255631"/>
            <a:ext cx="3029461" cy="646331"/>
          </a:xfrm>
          <a:prstGeom prst="rect">
            <a:avLst/>
          </a:prstGeom>
          <a:noFill/>
        </p:spPr>
        <p:txBody>
          <a:bodyPr wrap="square" rtlCol="0">
            <a:spAutoFit/>
          </a:bodyPr>
          <a:lstStyle/>
          <a:p>
            <a:pPr marL="285750" indent="-285750">
              <a:buFont typeface="Arial"/>
              <a:buChar char="•"/>
            </a:pPr>
            <a:r>
              <a:rPr lang="en-US" dirty="0" err="1">
                <a:latin typeface="Arial  "/>
                <a:ea typeface="Times New Roman" charset="0"/>
                <a:cs typeface="Times New Roman" charset="0"/>
              </a:rPr>
              <a:t>Xác</a:t>
            </a:r>
            <a:r>
              <a:rPr lang="en-US" dirty="0">
                <a:latin typeface="Arial  "/>
                <a:ea typeface="Times New Roman" charset="0"/>
                <a:cs typeface="Times New Roman" charset="0"/>
              </a:rPr>
              <a:t> </a:t>
            </a:r>
            <a:r>
              <a:rPr lang="en-US" dirty="0" err="1">
                <a:latin typeface="Arial  "/>
                <a:ea typeface="Times New Roman" charset="0"/>
                <a:cs typeface="Times New Roman" charset="0"/>
              </a:rPr>
              <a:t>định</a:t>
            </a:r>
            <a:r>
              <a:rPr lang="en-US" dirty="0">
                <a:latin typeface="Arial  "/>
                <a:ea typeface="Times New Roman" charset="0"/>
                <a:cs typeface="Times New Roman" charset="0"/>
              </a:rPr>
              <a:t> </a:t>
            </a:r>
            <a:r>
              <a:rPr lang="en-US" dirty="0" err="1">
                <a:latin typeface="Arial  "/>
                <a:ea typeface="Times New Roman" charset="0"/>
                <a:cs typeface="Times New Roman" charset="0"/>
              </a:rPr>
              <a:t>mục</a:t>
            </a:r>
            <a:r>
              <a:rPr lang="en-US" dirty="0">
                <a:latin typeface="Arial  "/>
                <a:ea typeface="Times New Roman" charset="0"/>
                <a:cs typeface="Times New Roman" charset="0"/>
              </a:rPr>
              <a:t> </a:t>
            </a:r>
            <a:r>
              <a:rPr lang="en-US" dirty="0" err="1">
                <a:latin typeface="Arial  "/>
                <a:ea typeface="Times New Roman" charset="0"/>
                <a:cs typeface="Times New Roman" charset="0"/>
              </a:rPr>
              <a:t>tiêu</a:t>
            </a:r>
            <a:r>
              <a:rPr lang="en-US" dirty="0">
                <a:latin typeface="Arial  "/>
                <a:ea typeface="Times New Roman" charset="0"/>
                <a:cs typeface="Times New Roman" charset="0"/>
              </a:rPr>
              <a:t> </a:t>
            </a:r>
            <a:r>
              <a:rPr lang="en-US" dirty="0" err="1" smtClean="0">
                <a:latin typeface="Arial  "/>
                <a:ea typeface="Times New Roman" charset="0"/>
                <a:cs typeface="Times New Roman" charset="0"/>
              </a:rPr>
              <a:t>giải</a:t>
            </a:r>
            <a:r>
              <a:rPr lang="en-US" dirty="0" smtClean="0">
                <a:latin typeface="Arial  "/>
                <a:ea typeface="Times New Roman" charset="0"/>
                <a:cs typeface="Times New Roman" charset="0"/>
              </a:rPr>
              <a:t> </a:t>
            </a:r>
            <a:r>
              <a:rPr lang="en-US" dirty="0" err="1" smtClean="0">
                <a:latin typeface="Arial  "/>
                <a:ea typeface="Times New Roman" charset="0"/>
                <a:cs typeface="Times New Roman" charset="0"/>
              </a:rPr>
              <a:t>trình</a:t>
            </a:r>
            <a:r>
              <a:rPr lang="en-US" dirty="0" smtClean="0">
                <a:latin typeface="Arial  "/>
                <a:ea typeface="Times New Roman" charset="0"/>
                <a:cs typeface="Times New Roman" charset="0"/>
              </a:rPr>
              <a:t> </a:t>
            </a:r>
            <a:r>
              <a:rPr lang="vi-VN" dirty="0" smtClean="0">
                <a:latin typeface="Arial  "/>
                <a:ea typeface="Times New Roman" charset="0"/>
                <a:cs typeface="Times New Roman" charset="0"/>
              </a:rPr>
              <a:t>biến số</a:t>
            </a:r>
            <a:endParaRPr lang="en-US" dirty="0">
              <a:latin typeface="Arial  "/>
              <a:ea typeface="Times New Roman" charset="0"/>
              <a:cs typeface="Times New Roman" charset="0"/>
            </a:endParaRPr>
          </a:p>
        </p:txBody>
      </p:sp>
    </p:spTree>
    <p:extLst>
      <p:ext uri="{BB962C8B-B14F-4D97-AF65-F5344CB8AC3E}">
        <p14:creationId xmlns:p14="http://schemas.microsoft.com/office/powerpoint/2010/main" val="11218592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8946" y="736898"/>
            <a:ext cx="6772939" cy="954107"/>
          </a:xfrm>
          <a:prstGeom prst="rect">
            <a:avLst/>
          </a:prstGeom>
        </p:spPr>
        <p:txBody>
          <a:bodyPr wrap="square">
            <a:spAutoFit/>
          </a:bodyPr>
          <a:lstStyle/>
          <a:p>
            <a:pPr algn="ctr"/>
            <a:r>
              <a:rPr lang="en-US" sz="2800" dirty="0" err="1">
                <a:latin typeface="Arial  "/>
                <a:cs typeface="Times New Roman" panose="02020603050405020304" pitchFamily="18" charset="0"/>
              </a:rPr>
              <a:t>Báo</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cáo</a:t>
            </a:r>
            <a:r>
              <a:rPr lang="en-US" sz="2800" dirty="0">
                <a:latin typeface="Arial  "/>
                <a:cs typeface="Times New Roman" panose="02020603050405020304" pitchFamily="18" charset="0"/>
              </a:rPr>
              <a:t> </a:t>
            </a:r>
            <a:r>
              <a:rPr lang="en-US" sz="2800" dirty="0" err="1" smtClean="0">
                <a:latin typeface="Arial  "/>
                <a:cs typeface="Times New Roman" panose="02020603050405020304" pitchFamily="18" charset="0"/>
              </a:rPr>
              <a:t>lãi</a:t>
            </a:r>
            <a:r>
              <a:rPr lang="en-US" sz="2800" dirty="0" smtClean="0">
                <a:latin typeface="Arial  "/>
                <a:cs typeface="Times New Roman" panose="02020603050405020304" pitchFamily="18" charset="0"/>
              </a:rPr>
              <a:t> </a:t>
            </a:r>
            <a:r>
              <a:rPr lang="en-US" sz="2800" dirty="0" err="1">
                <a:latin typeface="Arial  "/>
                <a:cs typeface="Times New Roman" panose="02020603050405020304" pitchFamily="18" charset="0"/>
              </a:rPr>
              <a:t>lỗ</a:t>
            </a:r>
            <a:r>
              <a:rPr lang="en-US" sz="2800" dirty="0">
                <a:latin typeface="Arial  "/>
                <a:cs typeface="Times New Roman" panose="02020603050405020304" pitchFamily="18" charset="0"/>
              </a:rPr>
              <a:t> (P &amp; L) </a:t>
            </a:r>
            <a:r>
              <a:rPr lang="en-US" sz="2800" dirty="0" err="1">
                <a:latin typeface="Arial  "/>
                <a:cs typeface="Times New Roman" panose="02020603050405020304" pitchFamily="18" charset="0"/>
              </a:rPr>
              <a:t>theo</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Trung</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tâm</a:t>
            </a:r>
            <a:r>
              <a:rPr lang="en-US" sz="2800" dirty="0">
                <a:latin typeface="Arial  "/>
                <a:cs typeface="Times New Roman" panose="02020603050405020304" pitchFamily="18" charset="0"/>
              </a:rPr>
              <a:t> Chi </a:t>
            </a:r>
            <a:r>
              <a:rPr lang="en-US" sz="2800" dirty="0" err="1">
                <a:latin typeface="Arial  "/>
                <a:cs typeface="Times New Roman" panose="02020603050405020304" pitchFamily="18" charset="0"/>
              </a:rPr>
              <a:t>phí</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và</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Tổng</a:t>
            </a:r>
            <a:r>
              <a:rPr lang="en-US" sz="2800" dirty="0">
                <a:latin typeface="Arial  "/>
                <a:cs typeface="Times New Roman" panose="02020603050405020304" pitchFamily="18" charset="0"/>
              </a:rPr>
              <a:t> </a:t>
            </a:r>
            <a:r>
              <a:rPr lang="en-US" sz="2800" dirty="0" err="1">
                <a:latin typeface="Arial  "/>
                <a:cs typeface="Times New Roman" panose="02020603050405020304" pitchFamily="18" charset="0"/>
              </a:rPr>
              <a:t>hợp</a:t>
            </a:r>
            <a:endParaRPr lang="en-US" sz="2800" dirty="0">
              <a:latin typeface="Arial  "/>
              <a:cs typeface="Times New Roman" panose="02020603050405020304" pitchFamily="18" charset="0"/>
            </a:endParaRPr>
          </a:p>
        </p:txBody>
      </p:sp>
      <p:sp>
        <p:nvSpPr>
          <p:cNvPr id="3" name="TextBox 2"/>
          <p:cNvSpPr txBox="1"/>
          <p:nvPr/>
        </p:nvSpPr>
        <p:spPr>
          <a:xfrm>
            <a:off x="2242222" y="233915"/>
            <a:ext cx="4934043" cy="646331"/>
          </a:xfrm>
          <a:prstGeom prst="rect">
            <a:avLst/>
          </a:prstGeom>
          <a:noFill/>
        </p:spPr>
        <p:txBody>
          <a:bodyPr wrap="none" rtlCol="0">
            <a:spAutoFit/>
          </a:bodyPr>
          <a:lstStyle/>
          <a:p>
            <a:r>
              <a:rPr lang="en-US" sz="3600" b="1" dirty="0" smtClean="0">
                <a:latin typeface="Arial  "/>
                <a:cs typeface="Times New Roman" panose="02020603050405020304" pitchFamily="18" charset="0"/>
              </a:rPr>
              <a:t>BÁO CÁO TÀI CHÍNH</a:t>
            </a:r>
            <a:endParaRPr lang="en-US" sz="3600" b="1" dirty="0">
              <a:latin typeface="Arial  "/>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78486531"/>
              </p:ext>
            </p:extLst>
          </p:nvPr>
        </p:nvGraphicFramePr>
        <p:xfrm>
          <a:off x="531397" y="1793870"/>
          <a:ext cx="5081931" cy="4243276"/>
        </p:xfrm>
        <a:graphic>
          <a:graphicData uri="http://schemas.openxmlformats.org/drawingml/2006/table">
            <a:tbl>
              <a:tblPr/>
              <a:tblGrid>
                <a:gridCol w="564659"/>
                <a:gridCol w="564659"/>
                <a:gridCol w="564659"/>
                <a:gridCol w="564659"/>
                <a:gridCol w="564659"/>
                <a:gridCol w="564659"/>
                <a:gridCol w="564659"/>
                <a:gridCol w="564659"/>
                <a:gridCol w="564659"/>
              </a:tblGrid>
              <a:tr h="152189">
                <a:tc gridSpan="4">
                  <a:txBody>
                    <a:bodyPr/>
                    <a:lstStyle/>
                    <a:p>
                      <a:pPr algn="l" fontAlgn="b"/>
                      <a:r>
                        <a:rPr lang="en-US" sz="1000" b="1" i="0" u="none" strike="noStrike">
                          <a:solidFill>
                            <a:srgbClr val="000000"/>
                          </a:solidFill>
                          <a:effectLst/>
                          <a:latin typeface="Calibri" charset="0"/>
                        </a:rPr>
                        <a:t>PROFIT AND LOSS STATEMENT SAMPLE</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January</a:t>
                      </a: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February</a:t>
                      </a: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March</a:t>
                      </a: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April</a:t>
                      </a: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May</a:t>
                      </a:r>
                    </a:p>
                  </a:txBody>
                  <a:tcPr marL="8687" marR="8687" marT="8687" marB="0" anchor="b">
                    <a:lnL>
                      <a:noFill/>
                    </a:lnL>
                    <a:lnR>
                      <a:noFill/>
                    </a:lnR>
                    <a:lnT>
                      <a:noFill/>
                    </a:lnT>
                    <a:lnB>
                      <a:noFill/>
                    </a:lnB>
                    <a:solidFill>
                      <a:schemeClr val="bg1"/>
                    </a:solidFill>
                  </a:tcPr>
                </a:tc>
                <a:tc>
                  <a:txBody>
                    <a:bodyPr/>
                    <a:lstStyle/>
                    <a:p>
                      <a:pPr algn="ctr" fontAlgn="b"/>
                      <a:r>
                        <a:rPr lang="en-US" sz="800" b="1" i="0" u="none" strike="noStrike">
                          <a:solidFill>
                            <a:srgbClr val="000000"/>
                          </a:solidFill>
                          <a:effectLst/>
                          <a:latin typeface="Calibri" charset="0"/>
                        </a:rPr>
                        <a:t>June</a:t>
                      </a: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1" i="0" u="none" strike="noStrike">
                          <a:solidFill>
                            <a:srgbClr val="000000"/>
                          </a:solidFill>
                          <a:effectLst/>
                          <a:latin typeface="Calibri" charset="0"/>
                        </a:rPr>
                        <a:t>REVENUE</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Inpatient Services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gridSpan="2">
                  <a:txBody>
                    <a:bodyPr/>
                    <a:lstStyle/>
                    <a:p>
                      <a:pPr algn="l" fontAlgn="b"/>
                      <a:r>
                        <a:rPr lang="en-US" sz="800" b="0" i="0" u="none" strike="noStrike">
                          <a:solidFill>
                            <a:srgbClr val="000000"/>
                          </a:solidFill>
                          <a:effectLst/>
                          <a:latin typeface="Calibri" charset="0"/>
                        </a:rPr>
                        <a:t>Inpatient Services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Surgery</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Outpatient Services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Diagnostic Services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Lab</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3616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Radiology</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36169">
                <a:tc gridSpan="2">
                  <a:txBody>
                    <a:bodyPr/>
                    <a:lstStyle/>
                    <a:p>
                      <a:pPr algn="l" fontAlgn="b"/>
                      <a:r>
                        <a:rPr lang="en-US" sz="800" b="0" i="0" u="none" strike="noStrike">
                          <a:solidFill>
                            <a:srgbClr val="000000"/>
                          </a:solidFill>
                          <a:effectLst/>
                          <a:latin typeface="Calibri" charset="0"/>
                        </a:rPr>
                        <a:t>Retail Services </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Pharmacy</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Gift Shop</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r>
                        <a:rPr lang="en-US" sz="800" b="0" i="0" u="none" strike="noStrike">
                          <a:solidFill>
                            <a:srgbClr val="000000"/>
                          </a:solidFill>
                          <a:effectLst/>
                          <a:latin typeface="Calibri" charset="0"/>
                        </a:rPr>
                        <a:t>Canteen</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136169">
                <a:tc gridSpan="3">
                  <a:txBody>
                    <a:bodyPr/>
                    <a:lstStyle/>
                    <a:p>
                      <a:pPr algn="ctr" fontAlgn="b"/>
                      <a:r>
                        <a:rPr lang="en-US" sz="800" b="1" i="0" u="none" strike="noStrike">
                          <a:solidFill>
                            <a:srgbClr val="000000"/>
                          </a:solidFill>
                          <a:effectLst/>
                          <a:latin typeface="Calibri" charset="0"/>
                        </a:rPr>
                        <a:t>TOTAL REVENUE</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r>
              <a:tr h="128159">
                <a:tc>
                  <a:txBody>
                    <a:bodyPr/>
                    <a:lstStyle/>
                    <a:p>
                      <a:pPr algn="l" fontAlgn="b"/>
                      <a:r>
                        <a:rPr lang="en-US" sz="800" b="1" i="0" u="none" strike="noStrike">
                          <a:solidFill>
                            <a:srgbClr val="000000"/>
                          </a:solidFill>
                          <a:effectLst/>
                          <a:latin typeface="Calibri" charset="0"/>
                        </a:rPr>
                        <a:t>EXPENSES</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Salaries and Benefits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Contracted Services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r>
                        <a:rPr lang="en-US" sz="800" b="0" i="0" u="none" strike="noStrike">
                          <a:solidFill>
                            <a:srgbClr val="000000"/>
                          </a:solidFill>
                          <a:effectLst/>
                          <a:latin typeface="Calibri" charset="0"/>
                        </a:rPr>
                        <a:t>Supplies</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    Medical Supplies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3">
                  <a:txBody>
                    <a:bodyPr/>
                    <a:lstStyle/>
                    <a:p>
                      <a:pPr algn="l" fontAlgn="b"/>
                      <a:r>
                        <a:rPr lang="en-US" sz="800" b="0" i="0" u="none" strike="noStrike">
                          <a:solidFill>
                            <a:srgbClr val="000000"/>
                          </a:solidFill>
                          <a:effectLst/>
                          <a:latin typeface="Calibri" charset="0"/>
                        </a:rPr>
                        <a:t>    Pharmaceutical Supplies</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    Other Supplies</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3">
                  <a:txBody>
                    <a:bodyPr/>
                    <a:lstStyle/>
                    <a:p>
                      <a:pPr algn="l" fontAlgn="b"/>
                      <a:r>
                        <a:rPr lang="en-US" sz="800" b="0" i="0" u="none" strike="noStrike">
                          <a:solidFill>
                            <a:srgbClr val="000000"/>
                          </a:solidFill>
                          <a:effectLst/>
                          <a:latin typeface="Calibri" charset="0"/>
                        </a:rPr>
                        <a:t>Facilities and Maintenance</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gridSpan="2">
                  <a:txBody>
                    <a:bodyPr/>
                    <a:lstStyle/>
                    <a:p>
                      <a:pPr algn="l" fontAlgn="b"/>
                      <a:r>
                        <a:rPr lang="en-US" sz="800" b="0" i="0" u="none" strike="noStrike">
                          <a:solidFill>
                            <a:srgbClr val="000000"/>
                          </a:solidFill>
                          <a:effectLst/>
                          <a:latin typeface="Calibri" charset="0"/>
                        </a:rPr>
                        <a:t>Equipment Depreciation</a:t>
                      </a:r>
                    </a:p>
                  </a:txBody>
                  <a:tcPr marL="8687" marR="8687" marT="8687"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r>
                        <a:rPr lang="en-US" sz="800" b="0" i="0" u="none" strike="noStrike">
                          <a:solidFill>
                            <a:srgbClr val="000000"/>
                          </a:solidFill>
                          <a:effectLst/>
                          <a:latin typeface="Calibri" charset="0"/>
                        </a:rPr>
                        <a:t>Insurance</a:t>
                      </a: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136169">
                <a:tc gridSpan="3">
                  <a:txBody>
                    <a:bodyPr/>
                    <a:lstStyle/>
                    <a:p>
                      <a:pPr algn="ctr" fontAlgn="b"/>
                      <a:r>
                        <a:rPr lang="en-US" sz="800" b="1" i="0" u="none" strike="noStrike">
                          <a:solidFill>
                            <a:srgbClr val="000000"/>
                          </a:solidFill>
                          <a:effectLst/>
                          <a:latin typeface="Calibri" charset="0"/>
                        </a:rPr>
                        <a:t>TOTAL EXPENSES</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2815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169">
                <a:tc gridSpan="3">
                  <a:txBody>
                    <a:bodyPr/>
                    <a:lstStyle/>
                    <a:p>
                      <a:pPr algn="ctr" fontAlgn="b"/>
                      <a:r>
                        <a:rPr lang="en-US" sz="800" b="1" i="0" u="none" strike="noStrike">
                          <a:solidFill>
                            <a:srgbClr val="000000"/>
                          </a:solidFill>
                          <a:effectLst/>
                          <a:latin typeface="Calibri" charset="0"/>
                        </a:rPr>
                        <a:t>TOTAL REVENUE OVER EXPENSES</a:t>
                      </a:r>
                    </a:p>
                  </a:txBody>
                  <a:tcPr marL="8687" marR="8687" marT="8687"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800" b="0" i="0" u="none" strike="noStrike">
                          <a:solidFill>
                            <a:srgbClr val="000000"/>
                          </a:solidFill>
                          <a:effectLst/>
                          <a:latin typeface="Calibri" charset="0"/>
                        </a:rPr>
                        <a:t> </a:t>
                      </a:r>
                    </a:p>
                  </a:txBody>
                  <a:tcPr marL="8687" marR="8687" marT="868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r>
              <a:tr h="136169">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dirty="0">
                        <a:solidFill>
                          <a:srgbClr val="000000"/>
                        </a:solidFill>
                        <a:effectLst/>
                        <a:latin typeface="Calibri" charset="0"/>
                      </a:endParaRPr>
                    </a:p>
                  </a:txBody>
                  <a:tcPr marL="8687" marR="8687" marT="8687" marB="0" anchor="b">
                    <a:lnL>
                      <a:noFill/>
                    </a:lnL>
                    <a:lnR>
                      <a:noFill/>
                    </a:lnR>
                    <a:lnT w="25400" cap="flat" cmpd="dbl" algn="ctr">
                      <a:solidFill>
                        <a:srgbClr val="000000"/>
                      </a:solidFill>
                      <a:prstDash val="solid"/>
                      <a:round/>
                      <a:headEnd type="none" w="med" len="med"/>
                      <a:tailEnd type="none" w="med" len="med"/>
                    </a:lnT>
                    <a:lnB>
                      <a:noFill/>
                    </a:lnB>
                    <a:solidFill>
                      <a:schemeClr val="bg1"/>
                    </a:solidFill>
                  </a:tcPr>
                </a:tc>
              </a:tr>
            </a:tbl>
          </a:graphicData>
        </a:graphic>
      </p:graphicFrame>
      <p:pic>
        <p:nvPicPr>
          <p:cNvPr id="5"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460" y="624625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660" y="617005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331" y="6170053"/>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655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78" y="837717"/>
            <a:ext cx="9094621" cy="461665"/>
          </a:xfrm>
          <a:prstGeom prst="rect">
            <a:avLst/>
          </a:prstGeom>
        </p:spPr>
        <p:txBody>
          <a:bodyPr wrap="square">
            <a:spAutoFit/>
          </a:bodyPr>
          <a:lstStyle/>
          <a:p>
            <a:r>
              <a:rPr lang="en-US" sz="2400" dirty="0" err="1" smtClean="0">
                <a:latin typeface="Arial  "/>
                <a:cs typeface="Times New Roman" panose="02020603050405020304" pitchFamily="18" charset="0"/>
              </a:rPr>
              <a:t>Các</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khoản</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phải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thu</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theo</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tuổi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nợ</a:t>
            </a:r>
            <a:r>
              <a:rPr lang="en-US" sz="2400" dirty="0" smtClean="0">
                <a:latin typeface="Arial  "/>
                <a:cs typeface="Times New Roman" panose="02020603050405020304" pitchFamily="18" charset="0"/>
              </a:rPr>
              <a:t> (</a:t>
            </a:r>
            <a:r>
              <a:rPr lang="vi-VN" sz="2400" dirty="0" smtClean="0">
                <a:latin typeface="Arial  "/>
                <a:cs typeface="Times New Roman" panose="02020603050405020304" pitchFamily="18" charset="0"/>
              </a:rPr>
              <a:t>AR)</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và</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các</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khoản</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phải</a:t>
            </a:r>
            <a:r>
              <a:rPr lang="en-US" sz="2400" dirty="0" smtClean="0">
                <a:latin typeface="Arial  "/>
                <a:cs typeface="Times New Roman" panose="02020603050405020304" pitchFamily="18" charset="0"/>
              </a:rPr>
              <a:t> </a:t>
            </a:r>
            <a:r>
              <a:rPr lang="en-US" sz="2400" dirty="0" err="1" smtClean="0">
                <a:latin typeface="Arial  "/>
                <a:cs typeface="Times New Roman" panose="02020603050405020304" pitchFamily="18" charset="0"/>
              </a:rPr>
              <a:t>trả</a:t>
            </a:r>
            <a:r>
              <a:rPr lang="en-US" sz="2400" dirty="0" smtClean="0">
                <a:latin typeface="Arial  "/>
                <a:cs typeface="Times New Roman" panose="02020603050405020304" pitchFamily="18" charset="0"/>
              </a:rPr>
              <a:t> (</a:t>
            </a:r>
            <a:r>
              <a:rPr lang="vi-VN" sz="2400" dirty="0" smtClean="0">
                <a:latin typeface="Arial  "/>
                <a:cs typeface="Times New Roman" panose="02020603050405020304" pitchFamily="18" charset="0"/>
              </a:rPr>
              <a:t>AP)</a:t>
            </a:r>
            <a:endParaRPr lang="en-US" sz="2400" dirty="0">
              <a:latin typeface="Arial  "/>
              <a:cs typeface="Times New Roman" panose="02020603050405020304" pitchFamily="18" charset="0"/>
            </a:endParaRPr>
          </a:p>
        </p:txBody>
      </p:sp>
      <p:sp>
        <p:nvSpPr>
          <p:cNvPr id="3" name="TextBox 2"/>
          <p:cNvSpPr txBox="1"/>
          <p:nvPr/>
        </p:nvSpPr>
        <p:spPr>
          <a:xfrm>
            <a:off x="2530548" y="191386"/>
            <a:ext cx="4934043" cy="646331"/>
          </a:xfrm>
          <a:prstGeom prst="rect">
            <a:avLst/>
          </a:prstGeom>
          <a:noFill/>
        </p:spPr>
        <p:txBody>
          <a:bodyPr wrap="none" rtlCol="0">
            <a:spAutoFit/>
          </a:bodyPr>
          <a:lstStyle/>
          <a:p>
            <a:r>
              <a:rPr lang="en-US" sz="3600" b="1" dirty="0" smtClean="0">
                <a:latin typeface="Arial  "/>
                <a:cs typeface="Times New Roman" panose="02020603050405020304" pitchFamily="18" charset="0"/>
              </a:rPr>
              <a:t>BÁO CÁO TÀI CHÍNH</a:t>
            </a:r>
            <a:endParaRPr lang="en-US" sz="3600" b="1" dirty="0">
              <a:latin typeface="Arial  "/>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988648817"/>
              </p:ext>
            </p:extLst>
          </p:nvPr>
        </p:nvGraphicFramePr>
        <p:xfrm>
          <a:off x="382772" y="2028457"/>
          <a:ext cx="8236571" cy="2633483"/>
        </p:xfrm>
        <a:graphic>
          <a:graphicData uri="http://schemas.openxmlformats.org/drawingml/2006/table">
            <a:tbl>
              <a:tblPr/>
              <a:tblGrid>
                <a:gridCol w="1176653"/>
                <a:gridCol w="1176653"/>
                <a:gridCol w="1176653"/>
                <a:gridCol w="1176653"/>
                <a:gridCol w="1176653"/>
                <a:gridCol w="1176653"/>
                <a:gridCol w="1176653"/>
              </a:tblGrid>
              <a:tr h="276443">
                <a:tc gridSpan="4">
                  <a:txBody>
                    <a:bodyPr/>
                    <a:lstStyle/>
                    <a:p>
                      <a:pPr algn="l" fontAlgn="b"/>
                      <a:r>
                        <a:rPr lang="en-US" sz="1200" b="1" i="0" u="none" strike="noStrike" dirty="0">
                          <a:solidFill>
                            <a:srgbClr val="000000"/>
                          </a:solidFill>
                          <a:effectLst/>
                          <a:latin typeface="Calibri" charset="0"/>
                        </a:rPr>
                        <a:t>ACCOUNTS RECEIVEABLE AGING REPORT</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r>
                        <a:rPr lang="en-US" sz="1200" b="1" i="0" u="none" strike="noStrike">
                          <a:solidFill>
                            <a:srgbClr val="000000"/>
                          </a:solidFill>
                          <a:effectLst/>
                          <a:latin typeface="Calibri" charset="0"/>
                        </a:rPr>
                        <a:t>PAYOR</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r>
                        <a:rPr lang="en-US" sz="1200" b="1" i="0" u="none" strike="noStrike">
                          <a:solidFill>
                            <a:srgbClr val="000000"/>
                          </a:solidFill>
                          <a:effectLst/>
                          <a:latin typeface="Calibri" charset="0"/>
                        </a:rPr>
                        <a:t>Current</a:t>
                      </a:r>
                    </a:p>
                  </a:txBody>
                  <a:tcPr marL="12700" marR="12700" marT="12700" marB="0" anchor="b">
                    <a:lnL>
                      <a:noFill/>
                    </a:lnL>
                    <a:lnR>
                      <a:noFill/>
                    </a:lnR>
                    <a:lnT>
                      <a:noFill/>
                    </a:lnT>
                    <a:lnB>
                      <a:noFill/>
                    </a:lnB>
                  </a:tcPr>
                </a:tc>
                <a:tc>
                  <a:txBody>
                    <a:bodyPr/>
                    <a:lstStyle/>
                    <a:p>
                      <a:pPr algn="l" fontAlgn="b"/>
                      <a:r>
                        <a:rPr lang="en-US" sz="1200" b="1" i="0" u="none" strike="noStrike" dirty="0">
                          <a:solidFill>
                            <a:srgbClr val="000000"/>
                          </a:solidFill>
                          <a:effectLst/>
                          <a:latin typeface="Calibri" charset="0"/>
                        </a:rPr>
                        <a:t>&gt; 30 days</a:t>
                      </a:r>
                    </a:p>
                  </a:txBody>
                  <a:tcPr marL="12700" marR="12700" marT="12700" marB="0" anchor="b">
                    <a:lnL>
                      <a:noFill/>
                    </a:lnL>
                    <a:lnR>
                      <a:noFill/>
                    </a:lnR>
                    <a:lnT>
                      <a:noFill/>
                    </a:lnT>
                    <a:lnB>
                      <a:noFill/>
                    </a:lnB>
                  </a:tcPr>
                </a:tc>
                <a:tc>
                  <a:txBody>
                    <a:bodyPr/>
                    <a:lstStyle/>
                    <a:p>
                      <a:pPr algn="l" fontAlgn="b"/>
                      <a:r>
                        <a:rPr lang="en-US" sz="1200" b="1" i="0" u="none" strike="noStrike">
                          <a:solidFill>
                            <a:srgbClr val="000000"/>
                          </a:solidFill>
                          <a:effectLst/>
                          <a:latin typeface="Calibri" charset="0"/>
                        </a:rPr>
                        <a:t>&gt;60 days</a:t>
                      </a:r>
                    </a:p>
                  </a:txBody>
                  <a:tcPr marL="12700" marR="12700" marT="12700" marB="0" anchor="b">
                    <a:lnL>
                      <a:noFill/>
                    </a:lnL>
                    <a:lnR>
                      <a:noFill/>
                    </a:lnR>
                    <a:lnT>
                      <a:noFill/>
                    </a:lnT>
                    <a:lnB>
                      <a:noFill/>
                    </a:lnB>
                  </a:tcPr>
                </a:tc>
                <a:tc>
                  <a:txBody>
                    <a:bodyPr/>
                    <a:lstStyle/>
                    <a:p>
                      <a:pPr algn="l" fontAlgn="b"/>
                      <a:r>
                        <a:rPr lang="en-US" sz="1200" b="1" i="0" u="none" strike="noStrike">
                          <a:solidFill>
                            <a:srgbClr val="000000"/>
                          </a:solidFill>
                          <a:effectLst/>
                          <a:latin typeface="Calibri" charset="0"/>
                        </a:rPr>
                        <a:t>&gt;90 days</a:t>
                      </a:r>
                    </a:p>
                  </a:txBody>
                  <a:tcPr marL="12700" marR="12700" marT="12700" marB="0" anchor="b">
                    <a:lnL>
                      <a:noFill/>
                    </a:lnL>
                    <a:lnR>
                      <a:noFill/>
                    </a:lnR>
                    <a:lnT>
                      <a:noFill/>
                    </a:lnT>
                    <a:lnB>
                      <a:noFill/>
                    </a:lnB>
                  </a:tcPr>
                </a:tc>
                <a:tc>
                  <a:txBody>
                    <a:bodyPr/>
                    <a:lstStyle/>
                    <a:p>
                      <a:pPr algn="l" fontAlgn="b"/>
                      <a:r>
                        <a:rPr lang="en-US" sz="1200" b="1" i="0" u="none" strike="noStrike">
                          <a:solidFill>
                            <a:srgbClr val="000000"/>
                          </a:solidFill>
                          <a:effectLst/>
                          <a:latin typeface="Calibri" charset="0"/>
                        </a:rPr>
                        <a:t>&gt;120 days</a:t>
                      </a:r>
                    </a:p>
                  </a:txBody>
                  <a:tcPr marL="12700" marR="12700" marT="12700" marB="0" anchor="b">
                    <a:lnL>
                      <a:noFill/>
                    </a:lnL>
                    <a:lnR>
                      <a:noFill/>
                    </a:lnR>
                    <a:lnT>
                      <a:noFill/>
                    </a:lnT>
                    <a:lnB>
                      <a:noFill/>
                    </a:lnB>
                  </a:tcPr>
                </a:tc>
              </a:tr>
              <a:tr h="232794">
                <a:tc gridSpan="3">
                  <a:txBody>
                    <a:bodyPr/>
                    <a:lstStyle/>
                    <a:p>
                      <a:pPr algn="l" fontAlgn="b"/>
                      <a:r>
                        <a:rPr lang="en-US" sz="1200" b="0" i="0" u="none" strike="noStrike">
                          <a:solidFill>
                            <a:srgbClr val="000000"/>
                          </a:solidFill>
                          <a:effectLst/>
                          <a:latin typeface="Calibri" charset="0"/>
                        </a:rPr>
                        <a:t>Blue Cross Blue Shield</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r>
                        <a:rPr lang="en-US" sz="1200" b="0" i="0" u="none" strike="noStrike">
                          <a:solidFill>
                            <a:srgbClr val="000000"/>
                          </a:solidFill>
                          <a:effectLst/>
                          <a:latin typeface="Calibri" charset="0"/>
                        </a:rPr>
                        <a:t>Aetna </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gridSpan="2">
                  <a:txBody>
                    <a:bodyPr/>
                    <a:lstStyle/>
                    <a:p>
                      <a:pPr algn="l" fontAlgn="b"/>
                      <a:r>
                        <a:rPr lang="en-US" sz="1200" b="0" i="0" u="none" strike="noStrike">
                          <a:solidFill>
                            <a:srgbClr val="000000"/>
                          </a:solidFill>
                          <a:effectLst/>
                          <a:latin typeface="Calibri" charset="0"/>
                        </a:rPr>
                        <a:t>United Healthcare</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r>
                        <a:rPr lang="en-US" sz="1200" b="0" i="0" u="none" strike="noStrike">
                          <a:solidFill>
                            <a:srgbClr val="000000"/>
                          </a:solidFill>
                          <a:effectLst/>
                          <a:latin typeface="Calibri" charset="0"/>
                        </a:rPr>
                        <a:t>Medicare</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r>
                        <a:rPr lang="en-US" sz="1200" b="0" i="0" u="none" strike="noStrike">
                          <a:solidFill>
                            <a:srgbClr val="000000"/>
                          </a:solidFill>
                          <a:effectLst/>
                          <a:latin typeface="Calibri" charset="0"/>
                        </a:rPr>
                        <a:t>Medicaid</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r>
              <a:tr h="232794">
                <a:tc>
                  <a:txBody>
                    <a:bodyPr/>
                    <a:lstStyle/>
                    <a:p>
                      <a:pPr algn="l" fontAlgn="b"/>
                      <a:r>
                        <a:rPr lang="en-US" sz="1200" b="0" i="0" u="none" strike="noStrike">
                          <a:solidFill>
                            <a:srgbClr val="000000"/>
                          </a:solidFill>
                          <a:effectLst/>
                          <a:latin typeface="Calibri" charset="0"/>
                        </a:rPr>
                        <a:t>Cash</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247344">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r>
                        <a:rPr lang="en-US" sz="1200" b="1"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l" fontAlgn="b"/>
                      <a:r>
                        <a:rPr lang="en-US" sz="1200" b="0" i="0" u="none" strike="noStrike">
                          <a:solidFill>
                            <a:srgbClr val="000000"/>
                          </a:solidFill>
                          <a:effectLst/>
                          <a:latin typeface="Calibri" charset="0"/>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charset="0"/>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charset="0"/>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charset="0"/>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charset="0"/>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47344">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charset="0"/>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Calibri" charset="0"/>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Calibri" charset="0"/>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r>
            </a:tbl>
          </a:graphicData>
        </a:graphic>
      </p:graphicFrame>
      <p:pic>
        <p:nvPicPr>
          <p:cNvPr id="5"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460"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660"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331"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846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8918" y="1020251"/>
            <a:ext cx="4572000" cy="523220"/>
          </a:xfrm>
          <a:prstGeom prst="rect">
            <a:avLst/>
          </a:prstGeom>
        </p:spPr>
        <p:txBody>
          <a:bodyPr>
            <a:spAutoFit/>
          </a:bodyPr>
          <a:lstStyle/>
          <a:p>
            <a:r>
              <a:rPr lang="vi-VN" sz="2800" dirty="0" smtClean="0">
                <a:cs typeface="Times New Roman" panose="02020603050405020304" pitchFamily="18" charset="0"/>
              </a:rPr>
              <a:t>Bảng cân đối kế toán</a:t>
            </a:r>
            <a:endParaRPr lang="en-US" sz="2800" dirty="0">
              <a:cs typeface="Times New Roman" panose="02020603050405020304" pitchFamily="18" charset="0"/>
            </a:endParaRPr>
          </a:p>
        </p:txBody>
      </p:sp>
      <p:sp>
        <p:nvSpPr>
          <p:cNvPr id="3" name="TextBox 2"/>
          <p:cNvSpPr txBox="1"/>
          <p:nvPr/>
        </p:nvSpPr>
        <p:spPr>
          <a:xfrm>
            <a:off x="2475192" y="255181"/>
            <a:ext cx="4020203" cy="646331"/>
          </a:xfrm>
          <a:prstGeom prst="rect">
            <a:avLst/>
          </a:prstGeom>
          <a:noFill/>
        </p:spPr>
        <p:txBody>
          <a:bodyPr wrap="none" rtlCol="0">
            <a:spAutoFit/>
          </a:bodyPr>
          <a:lstStyle/>
          <a:p>
            <a:r>
              <a:rPr lang="en-US" sz="3600" b="1" dirty="0" smtClean="0">
                <a:cs typeface="Times New Roman" panose="02020603050405020304" pitchFamily="18" charset="0"/>
              </a:rPr>
              <a:t>BÁO CÁO TÀI CHÍNH</a:t>
            </a:r>
            <a:endParaRPr lang="en-US" sz="3600" b="1" dirty="0">
              <a:cs typeface="Times New Roman" panose="02020603050405020304" pitchFamily="18" charset="0"/>
            </a:endParaRPr>
          </a:p>
        </p:txBody>
      </p:sp>
      <p:pic>
        <p:nvPicPr>
          <p:cNvPr id="5" name="Picture 4" descr="https://tse1.mm.bing.net/th?id=OIP.YorBJcYctM7GhwMD_86pqQEsDa&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62" y="1113226"/>
            <a:ext cx="4552272" cy="468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2064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7" y="170121"/>
            <a:ext cx="9154167" cy="954107"/>
          </a:xfrm>
          <a:prstGeom prst="rect">
            <a:avLst/>
          </a:prstGeom>
          <a:solidFill>
            <a:schemeClr val="accent5">
              <a:lumMod val="60000"/>
              <a:lumOff val="40000"/>
            </a:schemeClr>
          </a:solidFill>
        </p:spPr>
        <p:txBody>
          <a:bodyPr wrap="square" rtlCol="0">
            <a:spAutoFit/>
          </a:bodyPr>
          <a:lstStyle/>
          <a:p>
            <a:r>
              <a:rPr lang="vi-VN" sz="2800" b="1" dirty="0" smtClean="0">
                <a:cs typeface="Times New Roman" panose="02020603050405020304" pitchFamily="18" charset="0"/>
              </a:rPr>
              <a:t>CÁC LĨNH VỰC CHI</a:t>
            </a:r>
            <a:r>
              <a:rPr lang="en-US" sz="2800" b="1" dirty="0" smtClean="0">
                <a:cs typeface="Times New Roman" panose="02020603050405020304" pitchFamily="18" charset="0"/>
              </a:rPr>
              <a:t> TIÊU</a:t>
            </a:r>
            <a:r>
              <a:rPr lang="vi-VN" sz="2800" b="1" dirty="0" smtClean="0">
                <a:cs typeface="Times New Roman" panose="02020603050405020304" pitchFamily="18" charset="0"/>
              </a:rPr>
              <a:t> CHỦ YẾU TRONG HOẠT ĐỘNG CỦA BỆNH VIỆN</a:t>
            </a:r>
            <a:endParaRPr lang="en-US" sz="2800" b="1" dirty="0">
              <a:cs typeface="Times New Roman" panose="02020603050405020304" pitchFamily="18" charset="0"/>
            </a:endParaRPr>
          </a:p>
        </p:txBody>
      </p:sp>
      <p:sp>
        <p:nvSpPr>
          <p:cNvPr id="3" name="TextBox 2"/>
          <p:cNvSpPr txBox="1"/>
          <p:nvPr/>
        </p:nvSpPr>
        <p:spPr>
          <a:xfrm>
            <a:off x="0" y="1807536"/>
            <a:ext cx="3757760" cy="2862322"/>
          </a:xfrm>
          <a:prstGeom prst="rect">
            <a:avLst/>
          </a:prstGeom>
          <a:noFill/>
        </p:spPr>
        <p:txBody>
          <a:bodyPr wrap="none" rtlCol="0">
            <a:spAutoFit/>
          </a:bodyPr>
          <a:lstStyle/>
          <a:p>
            <a:pPr marL="285750" indent="-285750">
              <a:buFont typeface="Arial" charset="0"/>
              <a:buChar char="•"/>
            </a:pPr>
            <a:r>
              <a:rPr lang="en-US" sz="3600" dirty="0" err="1" smtClean="0">
                <a:latin typeface="Arial  "/>
                <a:cs typeface="Times New Roman" panose="02020603050405020304" pitchFamily="18" charset="0"/>
              </a:rPr>
              <a:t>Nguồn</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nhân</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lực</a:t>
            </a:r>
            <a:endParaRPr lang="en-US" sz="3600" dirty="0" smtClean="0">
              <a:latin typeface="Arial  "/>
              <a:cs typeface="Times New Roman" panose="02020603050405020304" pitchFamily="18" charset="0"/>
            </a:endParaRPr>
          </a:p>
          <a:p>
            <a:pPr marL="285750" indent="-285750">
              <a:buFont typeface="Arial" charset="0"/>
              <a:buChar char="•"/>
            </a:pPr>
            <a:endParaRPr lang="en-US" sz="3600" dirty="0">
              <a:cs typeface="Times New Roman" panose="02020603050405020304" pitchFamily="18" charset="0"/>
            </a:endParaRPr>
          </a:p>
          <a:p>
            <a:pPr marL="285750" indent="-285750">
              <a:buFont typeface="Arial" charset="0"/>
              <a:buChar char="•"/>
            </a:pPr>
            <a:r>
              <a:rPr lang="en-US" sz="3600" dirty="0" err="1" smtClean="0">
                <a:latin typeface="Arial  "/>
                <a:cs typeface="Times New Roman" panose="02020603050405020304" pitchFamily="18" charset="0"/>
              </a:rPr>
              <a:t>Nhà</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cung</a:t>
            </a:r>
            <a:r>
              <a:rPr lang="en-US" sz="3600" dirty="0" smtClean="0">
                <a:latin typeface="Arial  "/>
                <a:cs typeface="Times New Roman" panose="02020603050405020304" pitchFamily="18" charset="0"/>
              </a:rPr>
              <a:t> </a:t>
            </a:r>
            <a:r>
              <a:rPr lang="en-US" sz="3600" dirty="0" err="1" smtClean="0">
                <a:latin typeface="Arial  "/>
                <a:cs typeface="Times New Roman" panose="02020603050405020304" pitchFamily="18" charset="0"/>
              </a:rPr>
              <a:t>ứng</a:t>
            </a:r>
            <a:endParaRPr lang="en-US" sz="3600" dirty="0" smtClean="0">
              <a:latin typeface="Arial  "/>
              <a:cs typeface="Times New Roman" panose="02020603050405020304" pitchFamily="18" charset="0"/>
            </a:endParaRPr>
          </a:p>
          <a:p>
            <a:pPr marL="285750" indent="-285750">
              <a:buFont typeface="Arial" charset="0"/>
              <a:buChar char="•"/>
            </a:pPr>
            <a:endParaRPr lang="en-US" sz="3600" dirty="0">
              <a:cs typeface="Times New Roman" panose="02020603050405020304" pitchFamily="18" charset="0"/>
            </a:endParaRPr>
          </a:p>
          <a:p>
            <a:pPr marL="285750" indent="-285750">
              <a:buFont typeface="Arial" charset="0"/>
              <a:buChar char="•"/>
            </a:pPr>
            <a:r>
              <a:rPr lang="vi-VN" sz="3600" dirty="0" smtClean="0">
                <a:cs typeface="Times New Roman" panose="02020603050405020304" pitchFamily="18" charset="0"/>
              </a:rPr>
              <a:t>Khấu hao</a:t>
            </a:r>
            <a:endParaRPr lang="en-US" sz="3600" dirty="0">
              <a:cs typeface="Times New Roman" panose="02020603050405020304" pitchFamily="18" charset="0"/>
            </a:endParaRPr>
          </a:p>
        </p:txBody>
      </p:sp>
      <p:pic>
        <p:nvPicPr>
          <p:cNvPr id="4"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460" y="6248400"/>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660" y="6172200"/>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331" y="6172200"/>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341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7298" y="2130425"/>
            <a:ext cx="9254359" cy="147002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vi-VN" b="1" dirty="0">
                <a:latin typeface="+mn-lt"/>
              </a:rPr>
              <a:t>Khái niệm chuỗi cung ứng cơ bản</a:t>
            </a:r>
            <a:endParaRPr lang="en-US" b="1" dirty="0">
              <a:latin typeface="+mn-lt"/>
            </a:endParaRPr>
          </a:p>
        </p:txBody>
      </p:sp>
      <p:pic>
        <p:nvPicPr>
          <p:cNvPr id="20482" name="Picture 2" descr="https://tse4.mm.bing.net/th?id=OIP.BXLxCX4hPTnV2D7ugxLXIQE6DG&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34047"/>
            <a:ext cx="2857500"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74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8856" y="0"/>
            <a:ext cx="9292856"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err="1" smtClean="0">
                <a:latin typeface="Arial  "/>
                <a:cs typeface="Times New Roman" panose="02020603050405020304" pitchFamily="18" charset="0"/>
              </a:rPr>
              <a:t>Những</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lý</a:t>
            </a:r>
            <a:r>
              <a:rPr lang="en-US" sz="3600" b="1" dirty="0" smtClean="0">
                <a:latin typeface="Arial  "/>
                <a:cs typeface="Times New Roman" panose="02020603050405020304" pitchFamily="18" charset="0"/>
              </a:rPr>
              <a:t> do </a:t>
            </a:r>
            <a:r>
              <a:rPr lang="en-US" sz="3600" b="1" dirty="0" err="1" smtClean="0">
                <a:latin typeface="Arial  "/>
                <a:cs typeface="Times New Roman" panose="02020603050405020304" pitchFamily="18" charset="0"/>
              </a:rPr>
              <a:t>để</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tập</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trung</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vào</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quản</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lý</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chuỗi</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cung</a:t>
            </a:r>
            <a:r>
              <a:rPr lang="en-US" sz="3600" b="1" dirty="0" smtClean="0">
                <a:latin typeface="Arial  "/>
                <a:cs typeface="Times New Roman" panose="02020603050405020304" pitchFamily="18" charset="0"/>
              </a:rPr>
              <a:t> </a:t>
            </a:r>
            <a:r>
              <a:rPr lang="en-US" sz="3600" b="1" dirty="0" err="1" smtClean="0">
                <a:latin typeface="Arial  "/>
                <a:cs typeface="Times New Roman" panose="02020603050405020304" pitchFamily="18" charset="0"/>
              </a:rPr>
              <a:t>ứng</a:t>
            </a:r>
            <a:endParaRPr lang="en-US" sz="3600" b="1" dirty="0">
              <a:latin typeface="Arial  "/>
              <a:cs typeface="Times New Roman" panose="02020603050405020304" pitchFamily="18" charset="0"/>
            </a:endParaRPr>
          </a:p>
        </p:txBody>
      </p:sp>
      <p:sp>
        <p:nvSpPr>
          <p:cNvPr id="3" name="Content Placeholder 2"/>
          <p:cNvSpPr txBox="1">
            <a:spLocks/>
          </p:cNvSpPr>
          <p:nvPr/>
        </p:nvSpPr>
        <p:spPr>
          <a:xfrm>
            <a:off x="283779" y="1600200"/>
            <a:ext cx="8403021" cy="4525963"/>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vi-VN" dirty="0" smtClean="0">
                <a:latin typeface="Arial  "/>
                <a:cs typeface="Times New Roman" panose="02020603050405020304" pitchFamily="18" charset="0"/>
              </a:rPr>
              <a:t>Sau </a:t>
            </a:r>
            <a:r>
              <a:rPr lang="vi-VN" dirty="0">
                <a:latin typeface="Arial  "/>
                <a:cs typeface="Times New Roman" panose="02020603050405020304" pitchFamily="18" charset="0"/>
              </a:rPr>
              <a:t>lao động, chuỗi cung ứng là cơ hội lớn thứ hai để cải thiện </a:t>
            </a:r>
            <a:r>
              <a:rPr lang="en-US" dirty="0" err="1" smtClean="0">
                <a:latin typeface="Arial  "/>
                <a:cs typeface="Times New Roman" panose="02020603050405020304" pitchFamily="18" charset="0"/>
              </a:rPr>
              <a:t>tình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hình</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hoạt</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động</a:t>
            </a:r>
            <a:r>
              <a:rPr lang="vi-VN" dirty="0" smtClean="0">
                <a:latin typeface="Arial  "/>
                <a:cs typeface="Times New Roman" panose="02020603050405020304" pitchFamily="18" charset="0"/>
              </a:rPr>
              <a:t> </a:t>
            </a:r>
            <a:r>
              <a:rPr lang="vi-VN" dirty="0">
                <a:latin typeface="Arial  "/>
                <a:cs typeface="Times New Roman" panose="02020603050405020304" pitchFamily="18" charset="0"/>
              </a:rPr>
              <a:t>tài chính thông qua quản lý chi </a:t>
            </a:r>
            <a:r>
              <a:rPr lang="vi-VN" dirty="0" smtClean="0">
                <a:latin typeface="Arial  "/>
                <a:cs typeface="Times New Roman" panose="02020603050405020304" pitchFamily="18" charset="0"/>
              </a:rPr>
              <a:t>phí</a:t>
            </a:r>
            <a:endParaRPr lang="en-US" dirty="0" smtClean="0">
              <a:latin typeface="Arial  "/>
              <a:cs typeface="Times New Roman" panose="02020603050405020304" pitchFamily="18" charset="0"/>
            </a:endParaRPr>
          </a:p>
          <a:p>
            <a:r>
              <a:rPr lang="vi-VN" dirty="0">
                <a:latin typeface="Arial  "/>
                <a:cs typeface="Times New Roman" panose="02020603050405020304" pitchFamily="18" charset="0"/>
              </a:rPr>
              <a:t>Tránh gián đoạn kinh doanh do thiếu khoảng không cần thiết</a:t>
            </a:r>
          </a:p>
          <a:p>
            <a:r>
              <a:rPr lang="vi-VN" dirty="0">
                <a:latin typeface="Arial  "/>
                <a:cs typeface="Times New Roman" panose="02020603050405020304" pitchFamily="18" charset="0"/>
              </a:rPr>
              <a:t>Chuỗi cung </a:t>
            </a:r>
            <a:r>
              <a:rPr lang="en-US" dirty="0" err="1" smtClean="0">
                <a:latin typeface="Arial  "/>
                <a:cs typeface="Times New Roman" panose="02020603050405020304" pitchFamily="18" charset="0"/>
              </a:rPr>
              <a:t>ứng</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mở</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rộng</a:t>
            </a:r>
            <a:r>
              <a:rPr lang="en-US" dirty="0" smtClean="0">
                <a:latin typeface="Arial  "/>
                <a:cs typeface="Times New Roman" panose="02020603050405020304" pitchFamily="18" charset="0"/>
              </a:rPr>
              <a:t> </a:t>
            </a:r>
            <a:r>
              <a:rPr lang="en-US" dirty="0" err="1" smtClean="0">
                <a:latin typeface="Arial  "/>
                <a:cs typeface="Times New Roman" panose="02020603050405020304" pitchFamily="18" charset="0"/>
              </a:rPr>
              <a:t>từ</a:t>
            </a:r>
            <a:r>
              <a:rPr lang="vi-VN" dirty="0" smtClean="0">
                <a:latin typeface="Arial  "/>
                <a:cs typeface="Times New Roman" panose="02020603050405020304" pitchFamily="18" charset="0"/>
              </a:rPr>
              <a:t> </a:t>
            </a:r>
            <a:r>
              <a:rPr lang="vi-VN" dirty="0">
                <a:latin typeface="Arial  "/>
                <a:cs typeface="Times New Roman" panose="02020603050405020304" pitchFamily="18" charset="0"/>
              </a:rPr>
              <a:t>mua hàng </a:t>
            </a:r>
            <a:r>
              <a:rPr lang="en-US" dirty="0" err="1" smtClean="0">
                <a:latin typeface="Arial  "/>
                <a:cs typeface="Times New Roman" panose="02020603050405020304" pitchFamily="18" charset="0"/>
              </a:rPr>
              <a:t>đến</a:t>
            </a:r>
            <a:r>
              <a:rPr lang="en-US" dirty="0" smtClean="0">
                <a:latin typeface="Arial  "/>
                <a:cs typeface="Times New Roman" panose="02020603050405020304" pitchFamily="18" charset="0"/>
              </a:rPr>
              <a:t> </a:t>
            </a:r>
            <a:r>
              <a:rPr lang="vi-VN" dirty="0" smtClean="0">
                <a:latin typeface="Arial  "/>
                <a:cs typeface="Times New Roman" panose="02020603050405020304" pitchFamily="18" charset="0"/>
              </a:rPr>
              <a:t>thanh </a:t>
            </a:r>
            <a:r>
              <a:rPr lang="vi-VN" dirty="0">
                <a:latin typeface="Arial  "/>
                <a:cs typeface="Times New Roman" panose="02020603050405020304" pitchFamily="18" charset="0"/>
              </a:rPr>
              <a:t>toán cho hàng hoá và dịch </a:t>
            </a:r>
            <a:r>
              <a:rPr lang="vi-VN" dirty="0" smtClean="0">
                <a:latin typeface="Arial  "/>
                <a:cs typeface="Times New Roman" panose="02020603050405020304" pitchFamily="18" charset="0"/>
              </a:rPr>
              <a:t>vụ</a:t>
            </a:r>
            <a:endParaRPr lang="en-US" dirty="0" smtClean="0">
              <a:latin typeface="Arial  "/>
              <a:cs typeface="Times New Roman" panose="02020603050405020304" pitchFamily="18" charset="0"/>
            </a:endParaRPr>
          </a:p>
          <a:p>
            <a:pPr lvl="1"/>
            <a:r>
              <a:rPr lang="vi-VN" dirty="0">
                <a:latin typeface="Arial  "/>
                <a:cs typeface="Times New Roman" panose="02020603050405020304" pitchFamily="18" charset="0"/>
              </a:rPr>
              <a:t>Vật tư y tế</a:t>
            </a:r>
          </a:p>
          <a:p>
            <a:pPr lvl="1"/>
            <a:r>
              <a:rPr lang="vi-VN" dirty="0">
                <a:latin typeface="Arial  "/>
                <a:cs typeface="Times New Roman" panose="02020603050405020304" pitchFamily="18" charset="0"/>
              </a:rPr>
              <a:t>Các vật tư phi y tế</a:t>
            </a:r>
          </a:p>
          <a:p>
            <a:pPr lvl="1"/>
            <a:r>
              <a:rPr lang="vi-VN" dirty="0">
                <a:latin typeface="Arial  "/>
                <a:cs typeface="Times New Roman" panose="02020603050405020304" pitchFamily="18" charset="0"/>
              </a:rPr>
              <a:t>Dược phẩm</a:t>
            </a:r>
          </a:p>
          <a:p>
            <a:pPr lvl="1"/>
            <a:r>
              <a:rPr lang="vi-VN" dirty="0">
                <a:latin typeface="Arial  "/>
                <a:cs typeface="Times New Roman" panose="02020603050405020304" pitchFamily="18" charset="0"/>
              </a:rPr>
              <a:t>Tiện ích</a:t>
            </a:r>
          </a:p>
          <a:p>
            <a:pPr lvl="1"/>
            <a:r>
              <a:rPr lang="vi-VN" dirty="0">
                <a:latin typeface="Arial  "/>
                <a:cs typeface="Times New Roman" panose="02020603050405020304" pitchFamily="18" charset="0"/>
              </a:rPr>
              <a:t>Dịch vụ hợp đồng</a:t>
            </a:r>
            <a:endParaRPr lang="en-US" dirty="0">
              <a:latin typeface="Arial  "/>
              <a:cs typeface="Times New Roman" panose="02020603050405020304" pitchFamily="18" charset="0"/>
            </a:endParaRPr>
          </a:p>
        </p:txBody>
      </p:sp>
    </p:spTree>
    <p:extLst>
      <p:ext uri="{BB962C8B-B14F-4D97-AF65-F5344CB8AC3E}">
        <p14:creationId xmlns:p14="http://schemas.microsoft.com/office/powerpoint/2010/main" val="473207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3063" y="274638"/>
            <a:ext cx="9443545"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vi-VN" sz="3600" b="1" dirty="0">
                <a:latin typeface="+mn-lt"/>
                <a:cs typeface="Times New Roman" panose="02020603050405020304" pitchFamily="18" charset="0"/>
              </a:rPr>
              <a:t>Các khu chức năng của chuỗi cung ứng</a:t>
            </a:r>
            <a:endParaRPr lang="en-US" sz="3600" b="1" dirty="0">
              <a:latin typeface="+mn-lt"/>
              <a:cs typeface="Times New Roman" panose="02020603050405020304" pitchFamily="18" charset="0"/>
            </a:endParaRPr>
          </a:p>
        </p:txBody>
      </p:sp>
      <p:sp>
        <p:nvSpPr>
          <p:cNvPr id="3" name="Content Placeholder 2"/>
          <p:cNvSpPr txBox="1">
            <a:spLocks/>
          </p:cNvSpPr>
          <p:nvPr/>
        </p:nvSpPr>
        <p:spPr>
          <a:xfrm>
            <a:off x="457200" y="1162294"/>
            <a:ext cx="8229600" cy="508084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err="1" smtClean="0">
                <a:latin typeface="Arial  "/>
                <a:cs typeface="Times New Roman" panose="02020603050405020304" pitchFamily="18" charset="0"/>
              </a:rPr>
              <a:t>Mua</a:t>
            </a:r>
            <a:r>
              <a:rPr lang="en-US" sz="2000" dirty="0" smtClean="0">
                <a:latin typeface="Arial  "/>
                <a:cs typeface="Times New Roman" panose="02020603050405020304" pitchFamily="18" charset="0"/>
              </a:rPr>
              <a:t> </a:t>
            </a:r>
            <a:r>
              <a:rPr lang="en-US" sz="2000" dirty="0" err="1" smtClean="0">
                <a:latin typeface="Arial  "/>
                <a:cs typeface="Times New Roman" panose="02020603050405020304" pitchFamily="18" charset="0"/>
              </a:rPr>
              <a:t>sắm</a:t>
            </a:r>
            <a:r>
              <a:rPr lang="en-US" sz="2000" dirty="0" smtClean="0">
                <a:latin typeface="Arial  "/>
                <a:cs typeface="Times New Roman" panose="02020603050405020304" pitchFamily="18" charset="0"/>
              </a:rPr>
              <a:t> </a:t>
            </a:r>
          </a:p>
          <a:p>
            <a:pPr lvl="1"/>
            <a:r>
              <a:rPr lang="vi-VN" sz="2000" dirty="0">
                <a:cs typeface="Times New Roman" panose="02020603050405020304" pitchFamily="18" charset="0"/>
              </a:rPr>
              <a:t>Đàm phán giá và các điều khoản hợp </a:t>
            </a:r>
            <a:r>
              <a:rPr lang="vi-VN" sz="2000" dirty="0" smtClean="0">
                <a:cs typeface="Times New Roman" panose="02020603050405020304" pitchFamily="18" charset="0"/>
              </a:rPr>
              <a:t>đồng</a:t>
            </a:r>
            <a:endParaRPr lang="en-US" sz="2000" dirty="0" smtClean="0">
              <a:cs typeface="Times New Roman" panose="02020603050405020304" pitchFamily="18" charset="0"/>
            </a:endParaRPr>
          </a:p>
          <a:p>
            <a:pPr lvl="1"/>
            <a:r>
              <a:rPr lang="en-US" sz="2000" dirty="0" err="1" smtClean="0">
                <a:latin typeface="Arial  "/>
                <a:cs typeface="Times New Roman" panose="02020603050405020304" pitchFamily="18" charset="0"/>
              </a:rPr>
              <a:t>Các</a:t>
            </a:r>
            <a:r>
              <a:rPr lang="en-US" sz="2000" dirty="0" smtClean="0">
                <a:latin typeface="Arial  "/>
                <a:cs typeface="Times New Roman" panose="02020603050405020304" pitchFamily="18" charset="0"/>
              </a:rPr>
              <a:t> </a:t>
            </a:r>
            <a:r>
              <a:rPr lang="en-US" sz="2000" dirty="0" err="1" smtClean="0">
                <a:latin typeface="Arial  "/>
                <a:cs typeface="Times New Roman" panose="02020603050405020304" pitchFamily="18" charset="0"/>
              </a:rPr>
              <a:t>tổ</a:t>
            </a:r>
            <a:r>
              <a:rPr lang="en-US" sz="2000" dirty="0" smtClean="0">
                <a:latin typeface="Arial  "/>
                <a:cs typeface="Times New Roman" panose="02020603050405020304" pitchFamily="18" charset="0"/>
              </a:rPr>
              <a:t> </a:t>
            </a:r>
            <a:r>
              <a:rPr lang="en-US" sz="2000" dirty="0" err="1">
                <a:latin typeface="Arial  "/>
                <a:cs typeface="Times New Roman" panose="02020603050405020304" pitchFamily="18" charset="0"/>
              </a:rPr>
              <a:t>chức</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mua</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hàng</a:t>
            </a:r>
            <a:r>
              <a:rPr lang="en-US" sz="2000" dirty="0">
                <a:latin typeface="Arial  "/>
                <a:cs typeface="Times New Roman" panose="02020603050405020304" pitchFamily="18" charset="0"/>
              </a:rPr>
              <a:t> </a:t>
            </a:r>
            <a:r>
              <a:rPr lang="en-US" sz="2000" dirty="0" err="1" smtClean="0">
                <a:latin typeface="Arial  "/>
                <a:cs typeface="Times New Roman" panose="02020603050405020304" pitchFamily="18" charset="0"/>
              </a:rPr>
              <a:t>nhóm</a:t>
            </a:r>
            <a:endParaRPr lang="en-US" sz="2000" dirty="0" smtClean="0">
              <a:latin typeface="Arial  "/>
              <a:cs typeface="Times New Roman" panose="02020603050405020304" pitchFamily="18" charset="0"/>
            </a:endParaRPr>
          </a:p>
          <a:p>
            <a:r>
              <a:rPr lang="en-US" sz="2000" dirty="0" err="1">
                <a:latin typeface="Arial  "/>
                <a:cs typeface="Times New Roman" panose="02020603050405020304" pitchFamily="18" charset="0"/>
              </a:rPr>
              <a:t>Kiểm</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soát</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hàng</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tồn</a:t>
            </a:r>
            <a:r>
              <a:rPr lang="en-US" sz="2000" dirty="0">
                <a:latin typeface="Arial  "/>
                <a:cs typeface="Times New Roman" panose="02020603050405020304" pitchFamily="18" charset="0"/>
              </a:rPr>
              <a:t> </a:t>
            </a:r>
            <a:r>
              <a:rPr lang="en-US" sz="2000" dirty="0" err="1" smtClean="0">
                <a:latin typeface="Arial  "/>
                <a:cs typeface="Times New Roman" panose="02020603050405020304" pitchFamily="18" charset="0"/>
              </a:rPr>
              <a:t>kho</a:t>
            </a:r>
            <a:endParaRPr lang="en-US" sz="2000" dirty="0" smtClean="0">
              <a:latin typeface="Arial  "/>
              <a:cs typeface="Times New Roman" panose="02020603050405020304" pitchFamily="18" charset="0"/>
            </a:endParaRPr>
          </a:p>
          <a:p>
            <a:pPr lvl="1"/>
            <a:r>
              <a:rPr lang="vi-VN" sz="2000" dirty="0">
                <a:cs typeface="Times New Roman" panose="02020603050405020304" pitchFamily="18" charset="0"/>
              </a:rPr>
              <a:t>Kho bãi</a:t>
            </a:r>
          </a:p>
          <a:p>
            <a:pPr lvl="1"/>
            <a:r>
              <a:rPr lang="vi-VN" sz="2000" dirty="0">
                <a:cs typeface="Times New Roman" panose="02020603050405020304" pitchFamily="18" charset="0"/>
              </a:rPr>
              <a:t>Dự báo quản lý hàng tồn kho (khối lượng đặt hàng kinh tế</a:t>
            </a:r>
            <a:r>
              <a:rPr lang="vi-VN" sz="2000" dirty="0" smtClean="0">
                <a:cs typeface="Times New Roman" panose="02020603050405020304" pitchFamily="18" charset="0"/>
              </a:rPr>
              <a:t>)</a:t>
            </a:r>
            <a:endParaRPr lang="en-US" sz="2000" dirty="0" smtClean="0">
              <a:cs typeface="Times New Roman" panose="02020603050405020304" pitchFamily="18" charset="0"/>
            </a:endParaRPr>
          </a:p>
          <a:p>
            <a:r>
              <a:rPr lang="en-US" sz="2000" dirty="0" err="1">
                <a:latin typeface="Arial  "/>
                <a:cs typeface="Times New Roman" panose="02020603050405020304" pitchFamily="18" charset="0"/>
              </a:rPr>
              <a:t>Quản</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lý</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sử</a:t>
            </a:r>
            <a:r>
              <a:rPr lang="en-US" sz="2000" dirty="0">
                <a:latin typeface="Arial  "/>
                <a:cs typeface="Times New Roman" panose="02020603050405020304" pitchFamily="18" charset="0"/>
              </a:rPr>
              <a:t> </a:t>
            </a:r>
            <a:r>
              <a:rPr lang="en-US" sz="2000" dirty="0" err="1" smtClean="0">
                <a:latin typeface="Arial  "/>
                <a:cs typeface="Times New Roman" panose="02020603050405020304" pitchFamily="18" charset="0"/>
              </a:rPr>
              <a:t>dụng</a:t>
            </a:r>
            <a:endParaRPr lang="en-US" sz="2000" dirty="0" smtClean="0">
              <a:latin typeface="Arial  "/>
              <a:cs typeface="Times New Roman" panose="02020603050405020304" pitchFamily="18" charset="0"/>
            </a:endParaRPr>
          </a:p>
          <a:p>
            <a:pPr lvl="1"/>
            <a:r>
              <a:rPr lang="vi-VN" sz="2000" dirty="0">
                <a:cs typeface="Times New Roman" panose="02020603050405020304" pitchFamily="18" charset="0"/>
              </a:rPr>
              <a:t>Tiêu chuẩn hoá</a:t>
            </a:r>
          </a:p>
          <a:p>
            <a:pPr lvl="1"/>
            <a:r>
              <a:rPr lang="vi-VN" sz="2000" dirty="0">
                <a:cs typeface="Times New Roman" panose="02020603050405020304" pitchFamily="18" charset="0"/>
              </a:rPr>
              <a:t>Sản phẩm tối ưu (chi phí) phù hợp với nhu cầu kinh </a:t>
            </a:r>
            <a:r>
              <a:rPr lang="vi-VN" sz="2000" dirty="0" smtClean="0">
                <a:cs typeface="Times New Roman" panose="02020603050405020304" pitchFamily="18" charset="0"/>
              </a:rPr>
              <a:t>doanh/</a:t>
            </a:r>
            <a:r>
              <a:rPr lang="en-US" sz="2000" dirty="0" err="1" smtClean="0">
                <a:latin typeface="Arial" panose="020B0604020202020204" pitchFamily="34" charset="0"/>
                <a:cs typeface="Arial" panose="020B0604020202020204" pitchFamily="34" charset="0"/>
              </a:rPr>
              <a:t>nhu</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cầu</a:t>
            </a:r>
            <a:r>
              <a:rPr lang="en-US" sz="2000" dirty="0" smtClean="0">
                <a:latin typeface="Arial" panose="020B0604020202020204" pitchFamily="34" charset="0"/>
                <a:cs typeface="Arial" panose="020B0604020202020204" pitchFamily="34" charset="0"/>
              </a:rPr>
              <a:t> y </a:t>
            </a:r>
            <a:r>
              <a:rPr lang="en-US" sz="2000" dirty="0" err="1" smtClean="0">
                <a:latin typeface="Arial" panose="020B0604020202020204" pitchFamily="34" charset="0"/>
                <a:cs typeface="Arial" panose="020B0604020202020204" pitchFamily="34" charset="0"/>
              </a:rPr>
              <a:t>tế</a:t>
            </a:r>
            <a:r>
              <a:rPr lang="en-US" sz="2000" dirty="0" smtClean="0">
                <a:latin typeface="Arial" panose="020B0604020202020204" pitchFamily="34" charset="0"/>
                <a:cs typeface="Arial" panose="020B0604020202020204" pitchFamily="34" charset="0"/>
              </a:rPr>
              <a:t> </a:t>
            </a:r>
            <a:endParaRPr lang="en-US" sz="2000" dirty="0" smtClean="0">
              <a:latin typeface="Arial" panose="020B0604020202020204" pitchFamily="34" charset="0"/>
              <a:cs typeface="Arial" panose="020B0604020202020204" pitchFamily="34" charset="0"/>
            </a:endParaRPr>
          </a:p>
          <a:p>
            <a:r>
              <a:rPr lang="en-US" sz="2000" dirty="0" err="1" smtClean="0">
                <a:latin typeface="Arial  "/>
                <a:cs typeface="Times New Roman" panose="02020603050405020304" pitchFamily="18" charset="0"/>
              </a:rPr>
              <a:t>Các</a:t>
            </a:r>
            <a:r>
              <a:rPr lang="en-US" sz="2000" dirty="0" smtClean="0">
                <a:latin typeface="Arial  "/>
                <a:cs typeface="Times New Roman" panose="02020603050405020304" pitchFamily="18" charset="0"/>
              </a:rPr>
              <a:t> </a:t>
            </a:r>
            <a:r>
              <a:rPr lang="en-US" sz="2000" dirty="0" err="1">
                <a:latin typeface="Arial  "/>
                <a:cs typeface="Times New Roman" panose="02020603050405020304" pitchFamily="18" charset="0"/>
              </a:rPr>
              <a:t>khoản</a:t>
            </a:r>
            <a:r>
              <a:rPr lang="en-US" sz="2000" dirty="0">
                <a:latin typeface="Arial  "/>
                <a:cs typeface="Times New Roman" panose="02020603050405020304" pitchFamily="18" charset="0"/>
              </a:rPr>
              <a:t> </a:t>
            </a:r>
            <a:r>
              <a:rPr lang="en-US" sz="2000" dirty="0" err="1">
                <a:latin typeface="Arial  "/>
                <a:cs typeface="Times New Roman" panose="02020603050405020304" pitchFamily="18" charset="0"/>
              </a:rPr>
              <a:t>phải</a:t>
            </a:r>
            <a:r>
              <a:rPr lang="en-US" sz="2000" dirty="0">
                <a:latin typeface="Arial  "/>
                <a:cs typeface="Times New Roman" panose="02020603050405020304" pitchFamily="18" charset="0"/>
              </a:rPr>
              <a:t> </a:t>
            </a:r>
            <a:r>
              <a:rPr lang="en-US" sz="2000" dirty="0" err="1" smtClean="0">
                <a:latin typeface="Arial  "/>
                <a:cs typeface="Times New Roman" panose="02020603050405020304" pitchFamily="18" charset="0"/>
              </a:rPr>
              <a:t>trả</a:t>
            </a:r>
            <a:endParaRPr lang="en-US" sz="2000" dirty="0" smtClean="0">
              <a:latin typeface="Arial  "/>
              <a:cs typeface="Times New Roman" panose="02020603050405020304" pitchFamily="18" charset="0"/>
            </a:endParaRPr>
          </a:p>
          <a:p>
            <a:pPr lvl="1"/>
            <a:r>
              <a:rPr lang="vi-VN" sz="2000" dirty="0">
                <a:cs typeface="Times New Roman" panose="02020603050405020304" pitchFamily="18" charset="0"/>
              </a:rPr>
              <a:t>Tối ưu hóa giá trị thời gian của tiền thông qua điều kiện thanh toán hiệu quả và quản lý hợp đồng (đảm bảo hoá đơn từ các nhà cung cấp tuân thủ các mức giá và điều kiện đàm phán</a:t>
            </a:r>
            <a:r>
              <a:rPr lang="vi-VN" sz="2000" dirty="0" smtClean="0">
                <a:cs typeface="Times New Roman" panose="02020603050405020304" pitchFamily="18" charset="0"/>
              </a:rPr>
              <a:t>)</a:t>
            </a:r>
            <a:endParaRPr lang="en-US" sz="2000" dirty="0" smtClean="0">
              <a:cs typeface="Times New Roman" panose="02020603050405020304" pitchFamily="18" charset="0"/>
            </a:endParaRPr>
          </a:p>
          <a:p>
            <a:endParaRPr lang="en-US" sz="2000" dirty="0">
              <a:cs typeface="Times New Roman" panose="02020603050405020304" pitchFamily="18" charset="0"/>
            </a:endParaRPr>
          </a:p>
        </p:txBody>
      </p:sp>
    </p:spTree>
    <p:extLst>
      <p:ext uri="{BB962C8B-B14F-4D97-AF65-F5344CB8AC3E}">
        <p14:creationId xmlns:p14="http://schemas.microsoft.com/office/powerpoint/2010/main" val="5490645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095375"/>
            <a:ext cx="6572250" cy="4509722"/>
          </a:xfrm>
          <a:prstGeom prst="rect">
            <a:avLst/>
          </a:prstGeom>
        </p:spPr>
      </p:pic>
      <p:sp>
        <p:nvSpPr>
          <p:cNvPr id="3" name="TextBox 2"/>
          <p:cNvSpPr txBox="1"/>
          <p:nvPr/>
        </p:nvSpPr>
        <p:spPr>
          <a:xfrm>
            <a:off x="1285875" y="5605097"/>
            <a:ext cx="5028661" cy="253916"/>
          </a:xfrm>
          <a:prstGeom prst="rect">
            <a:avLst/>
          </a:prstGeom>
          <a:noFill/>
        </p:spPr>
        <p:txBody>
          <a:bodyPr wrap="square" rtlCol="0">
            <a:spAutoFit/>
          </a:bodyPr>
          <a:lstStyle/>
          <a:p>
            <a:r>
              <a:rPr lang="en-US" sz="1050" dirty="0">
                <a:latin typeface="Arial  "/>
                <a:cs typeface="Times New Roman" panose="02020603050405020304" pitchFamily="18" charset="0"/>
              </a:rPr>
              <a:t>American College of Healthcare Executives, 2017 </a:t>
            </a:r>
          </a:p>
        </p:txBody>
      </p:sp>
      <p:sp>
        <p:nvSpPr>
          <p:cNvPr id="4" name="TextBox 3"/>
          <p:cNvSpPr txBox="1"/>
          <p:nvPr/>
        </p:nvSpPr>
        <p:spPr>
          <a:xfrm>
            <a:off x="1403459" y="212403"/>
            <a:ext cx="7031092" cy="707886"/>
          </a:xfrm>
          <a:prstGeom prst="rect">
            <a:avLst/>
          </a:prstGeom>
          <a:noFill/>
        </p:spPr>
        <p:txBody>
          <a:bodyPr wrap="none" rtlCol="0">
            <a:spAutoFit/>
          </a:bodyPr>
          <a:lstStyle/>
          <a:p>
            <a:r>
              <a:rPr lang="vi-VN" sz="4000" b="1" dirty="0">
                <a:latin typeface="Arial  "/>
                <a:cs typeface="Times New Roman" panose="02020603050405020304" pitchFamily="18" charset="0"/>
              </a:rPr>
              <a:t>CÁC THÀNH PHẦN CƠ BẢN</a:t>
            </a:r>
            <a:endParaRPr lang="en-US" sz="4000" b="1" dirty="0">
              <a:latin typeface="Arial  "/>
              <a:cs typeface="Times New Roman" panose="02020603050405020304" pitchFamily="18" charset="0"/>
            </a:endParaRPr>
          </a:p>
        </p:txBody>
      </p:sp>
    </p:spTree>
    <p:extLst>
      <p:ext uri="{BB962C8B-B14F-4D97-AF65-F5344CB8AC3E}">
        <p14:creationId xmlns:p14="http://schemas.microsoft.com/office/powerpoint/2010/main" val="20521459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234"/>
            <a:ext cx="9144000" cy="80761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200" b="1" dirty="0" err="1">
                <a:latin typeface="Arial  "/>
                <a:cs typeface="Times New Roman" panose="02020603050405020304" pitchFamily="18" charset="0"/>
              </a:rPr>
              <a:t>Tính</a:t>
            </a:r>
            <a:r>
              <a:rPr lang="en-US" sz="4200" b="1" dirty="0">
                <a:latin typeface="Arial  "/>
                <a:cs typeface="Times New Roman" panose="02020603050405020304" pitchFamily="18" charset="0"/>
              </a:rPr>
              <a:t> </a:t>
            </a:r>
            <a:r>
              <a:rPr lang="en-US" sz="4200" b="1" dirty="0" err="1" smtClean="0">
                <a:latin typeface="Arial  "/>
                <a:cs typeface="Times New Roman" panose="02020603050405020304" pitchFamily="18" charset="0"/>
              </a:rPr>
              <a:t>tỷ</a:t>
            </a:r>
            <a:r>
              <a:rPr lang="en-US" sz="4200" b="1" dirty="0" smtClean="0">
                <a:latin typeface="Arial  "/>
                <a:cs typeface="Times New Roman" panose="02020603050405020304" pitchFamily="18" charset="0"/>
              </a:rPr>
              <a:t> </a:t>
            </a:r>
            <a:r>
              <a:rPr lang="en-US" sz="4200" b="1" dirty="0" err="1">
                <a:latin typeface="Arial  "/>
                <a:cs typeface="Times New Roman" panose="02020603050405020304" pitchFamily="18" charset="0"/>
              </a:rPr>
              <a:t>lệ</a:t>
            </a:r>
            <a:r>
              <a:rPr lang="en-US" sz="4200" b="1" dirty="0">
                <a:latin typeface="Arial  "/>
                <a:cs typeface="Times New Roman" panose="02020603050405020304" pitchFamily="18" charset="0"/>
              </a:rPr>
              <a:t> </a:t>
            </a:r>
            <a:r>
              <a:rPr lang="en-US" sz="4200" b="1" dirty="0" err="1" smtClean="0">
                <a:latin typeface="Arial  "/>
                <a:cs typeface="Times New Roman" panose="02020603050405020304" pitchFamily="18" charset="0"/>
              </a:rPr>
              <a:t>chuỗi</a:t>
            </a:r>
            <a:r>
              <a:rPr lang="en-US" sz="4200" b="1" dirty="0" smtClean="0">
                <a:latin typeface="Arial  "/>
                <a:cs typeface="Times New Roman" panose="02020603050405020304" pitchFamily="18" charset="0"/>
              </a:rPr>
              <a:t> </a:t>
            </a:r>
            <a:r>
              <a:rPr lang="en-US" sz="4200" b="1" dirty="0" err="1" smtClean="0">
                <a:latin typeface="Arial  "/>
                <a:cs typeface="Times New Roman" panose="02020603050405020304" pitchFamily="18" charset="0"/>
              </a:rPr>
              <a:t>cung</a:t>
            </a:r>
            <a:r>
              <a:rPr lang="en-US" sz="4200" b="1" dirty="0" smtClean="0">
                <a:latin typeface="Arial  "/>
                <a:cs typeface="Times New Roman" panose="02020603050405020304" pitchFamily="18" charset="0"/>
              </a:rPr>
              <a:t> </a:t>
            </a:r>
            <a:r>
              <a:rPr lang="en-US" sz="4200" b="1" dirty="0" err="1">
                <a:latin typeface="Arial  "/>
                <a:cs typeface="Times New Roman" panose="02020603050405020304" pitchFamily="18" charset="0"/>
              </a:rPr>
              <a:t>ứng</a:t>
            </a:r>
            <a:r>
              <a:rPr lang="en-US" sz="4200" b="1" dirty="0">
                <a:latin typeface="Arial  "/>
                <a:cs typeface="Times New Roman" panose="02020603050405020304" pitchFamily="18" charset="0"/>
              </a:rPr>
              <a:t> </a:t>
            </a:r>
            <a:r>
              <a:rPr lang="en-US" sz="4200" b="1" dirty="0" err="1">
                <a:latin typeface="Arial  "/>
                <a:cs typeface="Times New Roman" panose="02020603050405020304" pitchFamily="18" charset="0"/>
              </a:rPr>
              <a:t>của</a:t>
            </a:r>
            <a:r>
              <a:rPr lang="en-US" sz="4200" b="1" dirty="0">
                <a:latin typeface="Arial  "/>
                <a:cs typeface="Times New Roman" panose="02020603050405020304" pitchFamily="18" charset="0"/>
              </a:rPr>
              <a:t> </a:t>
            </a:r>
            <a:r>
              <a:rPr lang="en-US" sz="4200" b="1" dirty="0" err="1" smtClean="0">
                <a:latin typeface="Arial  "/>
                <a:cs typeface="Times New Roman" panose="02020603050405020304" pitchFamily="18" charset="0"/>
              </a:rPr>
              <a:t>bạn</a:t>
            </a:r>
            <a:endParaRPr lang="en-US" sz="4200" b="1" dirty="0">
              <a:latin typeface="Arial  "/>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648" y="1149646"/>
            <a:ext cx="8838429" cy="4854121"/>
          </a:xfrm>
          <a:prstGeom prst="rect">
            <a:avLst/>
          </a:prstGeom>
        </p:spPr>
      </p:pic>
    </p:spTree>
    <p:extLst>
      <p:ext uri="{BB962C8B-B14F-4D97-AF65-F5344CB8AC3E}">
        <p14:creationId xmlns:p14="http://schemas.microsoft.com/office/powerpoint/2010/main" val="12404656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780" y="146337"/>
            <a:ext cx="7300396" cy="707886"/>
          </a:xfrm>
          <a:prstGeom prst="rect">
            <a:avLst/>
          </a:prstGeom>
          <a:noFill/>
        </p:spPr>
        <p:txBody>
          <a:bodyPr wrap="none" rtlCol="0">
            <a:spAutoFit/>
          </a:bodyPr>
          <a:lstStyle/>
          <a:p>
            <a:r>
              <a:rPr lang="vi-VN" sz="4000" dirty="0" smtClean="0"/>
              <a:t>Các mảng chính của </a:t>
            </a:r>
            <a:r>
              <a:rPr lang="en-US" sz="4000" dirty="0" smtClean="0"/>
              <a:t>d</a:t>
            </a:r>
            <a:r>
              <a:rPr lang="vi-VN" sz="4000" dirty="0" smtClean="0"/>
              <a:t>oanh thu</a:t>
            </a:r>
            <a:endParaRPr lang="en-US" sz="4000" dirty="0"/>
          </a:p>
        </p:txBody>
      </p:sp>
      <p:sp>
        <p:nvSpPr>
          <p:cNvPr id="3" name="TextBox 2"/>
          <p:cNvSpPr txBox="1"/>
          <p:nvPr/>
        </p:nvSpPr>
        <p:spPr>
          <a:xfrm>
            <a:off x="346471" y="918360"/>
            <a:ext cx="4849432" cy="5201424"/>
          </a:xfrm>
          <a:prstGeom prst="rect">
            <a:avLst/>
          </a:prstGeom>
          <a:noFill/>
        </p:spPr>
        <p:txBody>
          <a:bodyPr wrap="square" rtlCol="0">
            <a:spAutoFit/>
          </a:bodyPr>
          <a:lstStyle/>
          <a:p>
            <a:pPr marL="285750" indent="-285750">
              <a:buFont typeface="Arial"/>
              <a:buChar char="•"/>
            </a:pPr>
            <a:r>
              <a:rPr lang="vi-VN" sz="3000" dirty="0" smtClean="0">
                <a:ea typeface="Times New Roman" charset="0"/>
                <a:cs typeface="Times New Roman" charset="0"/>
              </a:rPr>
              <a:t>Dịch vụ cho bệnh nhân</a:t>
            </a:r>
          </a:p>
          <a:p>
            <a:pPr marL="742950" lvl="1" indent="-285750">
              <a:buFont typeface="Arial"/>
              <a:buChar char="•"/>
            </a:pPr>
            <a:r>
              <a:rPr lang="vi-VN" sz="2600" dirty="0" smtClean="0">
                <a:ea typeface="Times New Roman" charset="0"/>
                <a:cs typeface="Times New Roman" charset="0"/>
              </a:rPr>
              <a:t>Nội trú</a:t>
            </a:r>
          </a:p>
          <a:p>
            <a:pPr marL="742950" lvl="1" indent="-285750">
              <a:buFont typeface="Arial"/>
              <a:buChar char="•"/>
            </a:pPr>
            <a:r>
              <a:rPr lang="vi-VN" sz="2600" dirty="0" smtClean="0">
                <a:ea typeface="Times New Roman" charset="0"/>
                <a:cs typeface="Times New Roman" charset="0"/>
              </a:rPr>
              <a:t>Ngoại trú</a:t>
            </a:r>
          </a:p>
          <a:p>
            <a:pPr marL="742950" lvl="1" indent="-285750">
              <a:buFont typeface="Arial"/>
              <a:buChar char="•"/>
            </a:pPr>
            <a:r>
              <a:rPr lang="vi-VN" sz="2600" dirty="0" smtClean="0">
                <a:ea typeface="Times New Roman" charset="0"/>
                <a:cs typeface="Times New Roman" charset="0"/>
              </a:rPr>
              <a:t>Nguồn chi trả</a:t>
            </a:r>
          </a:p>
          <a:p>
            <a:pPr lvl="1"/>
            <a:endParaRPr lang="en-US" sz="2600" dirty="0" smtClean="0">
              <a:ea typeface="Times New Roman" charset="0"/>
              <a:cs typeface="Times New Roman" charset="0"/>
            </a:endParaRPr>
          </a:p>
          <a:p>
            <a:pPr marL="285750" indent="-285750">
              <a:buFont typeface="Arial"/>
              <a:buChar char="•"/>
            </a:pPr>
            <a:r>
              <a:rPr lang="en-US" sz="3000" dirty="0" smtClean="0">
                <a:ea typeface="Times New Roman" charset="0"/>
                <a:cs typeface="Times New Roman" charset="0"/>
              </a:rPr>
              <a:t> </a:t>
            </a:r>
            <a:r>
              <a:rPr lang="vi-VN" sz="3000" dirty="0" smtClean="0">
                <a:ea typeface="Times New Roman" charset="0"/>
                <a:cs typeface="Times New Roman" charset="0"/>
              </a:rPr>
              <a:t>Bán lẻ</a:t>
            </a:r>
          </a:p>
          <a:p>
            <a:pPr marL="742950" lvl="1" indent="-285750">
              <a:buFont typeface="Arial"/>
              <a:buChar char="•"/>
            </a:pPr>
            <a:r>
              <a:rPr lang="vi-VN" sz="2600" dirty="0" smtClean="0">
                <a:ea typeface="Times New Roman" charset="0"/>
                <a:cs typeface="Times New Roman" charset="0"/>
              </a:rPr>
              <a:t>Ăn uống</a:t>
            </a:r>
          </a:p>
          <a:p>
            <a:pPr marL="742950" lvl="1" indent="-285750">
              <a:buFont typeface="Arial"/>
              <a:buChar char="•"/>
            </a:pPr>
            <a:r>
              <a:rPr lang="vi-VN" sz="2600" dirty="0" smtClean="0">
                <a:ea typeface="Times New Roman" charset="0"/>
                <a:cs typeface="Times New Roman" charset="0"/>
              </a:rPr>
              <a:t>Quầy lưu niệm</a:t>
            </a:r>
          </a:p>
          <a:p>
            <a:pPr marL="742950" lvl="1" indent="-285750">
              <a:buFont typeface="Arial"/>
              <a:buChar char="•"/>
            </a:pPr>
            <a:endParaRPr lang="en-US" sz="2600" dirty="0" smtClean="0">
              <a:ea typeface="Times New Roman" charset="0"/>
              <a:cs typeface="Times New Roman" charset="0"/>
            </a:endParaRPr>
          </a:p>
          <a:p>
            <a:pPr marL="285750" indent="-285750">
              <a:buFont typeface="Arial"/>
              <a:buChar char="•"/>
            </a:pPr>
            <a:r>
              <a:rPr lang="vi-VN" sz="3000" dirty="0" smtClean="0">
                <a:ea typeface="Times New Roman" charset="0"/>
                <a:cs typeface="Times New Roman" charset="0"/>
              </a:rPr>
              <a:t>Từ thiện</a:t>
            </a:r>
          </a:p>
          <a:p>
            <a:pPr marL="285750" indent="-285750">
              <a:buFont typeface="Arial"/>
              <a:buChar char="•"/>
            </a:pPr>
            <a:endParaRPr lang="en-US" sz="3000" dirty="0">
              <a:ea typeface="Times New Roman" charset="0"/>
              <a:cs typeface="Times New Roman" charset="0"/>
            </a:endParaRPr>
          </a:p>
          <a:p>
            <a:pPr marL="285750" indent="-285750">
              <a:buFont typeface="Arial"/>
              <a:buChar char="•"/>
            </a:pPr>
            <a:r>
              <a:rPr lang="vi-VN" sz="3000" dirty="0" smtClean="0">
                <a:ea typeface="Times New Roman" charset="0"/>
                <a:cs typeface="Times New Roman" charset="0"/>
              </a:rPr>
              <a:t>Khác</a:t>
            </a:r>
            <a:endParaRPr lang="en-US" sz="3000" dirty="0" smtClean="0">
              <a:ea typeface="Times New Roman" charset="0"/>
              <a:cs typeface="Times New Roman" charset="0"/>
            </a:endParaRPr>
          </a:p>
        </p:txBody>
      </p:sp>
      <p:pic>
        <p:nvPicPr>
          <p:cNvPr id="4"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460" y="6195984"/>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660" y="6119784"/>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331" y="6119784"/>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2189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735146417"/>
              </p:ext>
            </p:extLst>
          </p:nvPr>
        </p:nvGraphicFramePr>
        <p:xfrm>
          <a:off x="1058332" y="1030111"/>
          <a:ext cx="7069668" cy="5079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0" y="134055"/>
            <a:ext cx="8269111" cy="719667"/>
          </a:xfrm>
          <a:prstGeom prst="rect">
            <a:avLst/>
          </a:prstGeom>
          <a:noFill/>
        </p:spPr>
        <p:txBody>
          <a:bodyPr wrap="square" rtlCol="0">
            <a:spAutoFit/>
          </a:bodyPr>
          <a:lstStyle/>
          <a:p>
            <a:r>
              <a:rPr lang="vi-VN" sz="4000" dirty="0" smtClean="0"/>
              <a:t>Quy trình lên kế hoạch/ Tài chính</a:t>
            </a:r>
            <a:endParaRPr lang="en-US" sz="4000" dirty="0"/>
          </a:p>
        </p:txBody>
      </p:sp>
    </p:spTree>
    <p:extLst>
      <p:ext uri="{BB962C8B-B14F-4D97-AF65-F5344CB8AC3E}">
        <p14:creationId xmlns:p14="http://schemas.microsoft.com/office/powerpoint/2010/main" val="12641725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5E1866E-14FB-4FF8-99F4-6802063A4D97}"/>
              </a:ext>
            </a:extLst>
          </p:cNvPr>
          <p:cNvPicPr>
            <a:picLocks noChangeAspect="1"/>
          </p:cNvPicPr>
          <p:nvPr/>
        </p:nvPicPr>
        <p:blipFill>
          <a:blip r:embed="rId3"/>
          <a:stretch>
            <a:fillRect/>
          </a:stretch>
        </p:blipFill>
        <p:spPr>
          <a:xfrm>
            <a:off x="550040" y="916857"/>
            <a:ext cx="8214610" cy="4766872"/>
          </a:xfrm>
          <a:prstGeom prst="rect">
            <a:avLst/>
          </a:prstGeom>
        </p:spPr>
      </p:pic>
      <p:sp>
        <p:nvSpPr>
          <p:cNvPr id="2" name="TextBox 1"/>
          <p:cNvSpPr txBox="1"/>
          <p:nvPr/>
        </p:nvSpPr>
        <p:spPr>
          <a:xfrm>
            <a:off x="-49068" y="5876144"/>
            <a:ext cx="9467143" cy="338554"/>
          </a:xfrm>
          <a:prstGeom prst="rect">
            <a:avLst/>
          </a:prstGeom>
          <a:noFill/>
        </p:spPr>
        <p:txBody>
          <a:bodyPr wrap="none" rtlCol="0">
            <a:spAutoFit/>
          </a:bodyPr>
          <a:lstStyle/>
          <a:p>
            <a:r>
              <a:rPr lang="en-US" sz="1600" b="1" dirty="0" smtClean="0">
                <a:latin typeface="Arial  "/>
                <a:cs typeface="Times New Roman" panose="02020603050405020304" pitchFamily="18" charset="0"/>
              </a:rPr>
              <a:t>HOÀN THÀNH MA TRẬN VỀ CHIẾN LƯỢC QUẢN LÝ CHI PHÍ VÀ TĂNG TRƯỞNG DOANH THU </a:t>
            </a:r>
            <a:endParaRPr lang="en-US" sz="1600" b="1" dirty="0">
              <a:latin typeface="Arial  "/>
              <a:cs typeface="Times New Roman" panose="02020603050405020304" pitchFamily="18" charset="0"/>
            </a:endParaRPr>
          </a:p>
        </p:txBody>
      </p:sp>
    </p:spTree>
    <p:extLst>
      <p:ext uri="{BB962C8B-B14F-4D97-AF65-F5344CB8AC3E}">
        <p14:creationId xmlns:p14="http://schemas.microsoft.com/office/powerpoint/2010/main" val="1892126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930"/>
            <a:ext cx="2775119" cy="646331"/>
          </a:xfrm>
          <a:prstGeom prst="rect">
            <a:avLst/>
          </a:prstGeom>
          <a:noFill/>
        </p:spPr>
        <p:txBody>
          <a:bodyPr wrap="none" rtlCol="0">
            <a:spAutoFit/>
          </a:bodyPr>
          <a:lstStyle/>
          <a:p>
            <a:r>
              <a:rPr lang="vi-VN" sz="3600" b="1" dirty="0" smtClean="0"/>
              <a:t>Các ý chính</a:t>
            </a:r>
            <a:endParaRPr lang="en-US" sz="3600" b="1" dirty="0"/>
          </a:p>
        </p:txBody>
      </p:sp>
      <p:sp>
        <p:nvSpPr>
          <p:cNvPr id="3" name="TextBox 2"/>
          <p:cNvSpPr txBox="1"/>
          <p:nvPr/>
        </p:nvSpPr>
        <p:spPr>
          <a:xfrm>
            <a:off x="458300" y="1094296"/>
            <a:ext cx="8161028" cy="4893647"/>
          </a:xfrm>
          <a:prstGeom prst="rect">
            <a:avLst/>
          </a:prstGeom>
          <a:noFill/>
        </p:spPr>
        <p:txBody>
          <a:bodyPr wrap="square" rtlCol="0">
            <a:spAutoFit/>
          </a:bodyPr>
          <a:lstStyle/>
          <a:p>
            <a:pPr marL="285750" indent="-285750">
              <a:buFont typeface="Arial"/>
              <a:buChar char="•"/>
            </a:pPr>
            <a:r>
              <a:rPr lang="vi-VN" sz="2400" dirty="0" smtClean="0"/>
              <a:t>Kế hoạch chiến lược</a:t>
            </a:r>
          </a:p>
          <a:p>
            <a:pPr marL="285750" indent="-285750">
              <a:buFont typeface="Arial"/>
              <a:buChar char="•"/>
            </a:pPr>
            <a:endParaRPr lang="en-US" sz="2400" dirty="0" smtClean="0"/>
          </a:p>
          <a:p>
            <a:pPr marL="285750" indent="-285750">
              <a:buFont typeface="Arial"/>
              <a:buChar char="•"/>
            </a:pPr>
            <a:r>
              <a:rPr lang="vi-VN" sz="2400" dirty="0" smtClean="0"/>
              <a:t>Lên kế hoạch hoàn hảo</a:t>
            </a:r>
          </a:p>
          <a:p>
            <a:pPr marL="285750" indent="-285750">
              <a:buFont typeface="Arial"/>
              <a:buChar char="•"/>
            </a:pPr>
            <a:endParaRPr lang="en-US" sz="2400" dirty="0" smtClean="0"/>
          </a:p>
          <a:p>
            <a:pPr marL="285750" indent="-285750">
              <a:buFont typeface="Arial"/>
              <a:buChar char="•"/>
            </a:pPr>
            <a:r>
              <a:rPr lang="vi-VN" sz="2400" dirty="0" smtClean="0"/>
              <a:t>Quản lý chi phí</a:t>
            </a:r>
          </a:p>
          <a:p>
            <a:pPr marL="285750" indent="-285750">
              <a:buFont typeface="Arial"/>
              <a:buChar char="•"/>
            </a:pPr>
            <a:endParaRPr lang="en-US" sz="2400" dirty="0" smtClean="0"/>
          </a:p>
          <a:p>
            <a:pPr marL="285750" indent="-285750">
              <a:buFont typeface="Arial"/>
              <a:buChar char="•"/>
            </a:pPr>
            <a:r>
              <a:rPr lang="vi-VN" sz="2400" dirty="0" smtClean="0"/>
              <a:t>Cải thiện doanh thu</a:t>
            </a:r>
          </a:p>
          <a:p>
            <a:pPr marL="285750" indent="-285750">
              <a:buFont typeface="Arial"/>
              <a:buChar char="•"/>
            </a:pPr>
            <a:endParaRPr lang="en-US" sz="2400" dirty="0" smtClean="0"/>
          </a:p>
          <a:p>
            <a:pPr marL="285750" indent="-285750">
              <a:buFont typeface="Arial"/>
              <a:buChar char="•"/>
            </a:pPr>
            <a:r>
              <a:rPr lang="vi-VN" sz="2400" dirty="0" smtClean="0"/>
              <a:t>Đánh giá hiệu suất hàng tháng</a:t>
            </a:r>
          </a:p>
          <a:p>
            <a:pPr marL="285750" indent="-285750">
              <a:buFont typeface="Arial"/>
              <a:buChar char="•"/>
            </a:pPr>
            <a:endParaRPr lang="en-US" sz="2400" dirty="0" smtClean="0"/>
          </a:p>
          <a:p>
            <a:pPr marL="285750" indent="-285750">
              <a:buFont typeface="Arial"/>
              <a:buChar char="•"/>
            </a:pPr>
            <a:r>
              <a:rPr lang="en-US" sz="2400" dirty="0" err="1">
                <a:latin typeface="Arial  "/>
                <a:ea typeface="Times New Roman" charset="0"/>
                <a:cs typeface="Times New Roman" charset="0"/>
              </a:rPr>
              <a:t>Quản</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lý</a:t>
            </a:r>
            <a:r>
              <a:rPr lang="en-US" sz="2400" dirty="0">
                <a:latin typeface="Arial  "/>
                <a:ea typeface="Times New Roman" charset="0"/>
                <a:cs typeface="Times New Roman" charset="0"/>
              </a:rPr>
              <a:t> / </a:t>
            </a:r>
            <a:r>
              <a:rPr lang="en-US" sz="2400" dirty="0" err="1">
                <a:latin typeface="Arial  "/>
                <a:ea typeface="Times New Roman" charset="0"/>
                <a:cs typeface="Times New Roman" charset="0"/>
              </a:rPr>
              <a:t>Trách</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nhiệm</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của</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p</a:t>
            </a:r>
            <a:r>
              <a:rPr lang="en-US" sz="2400" dirty="0" err="1" smtClean="0">
                <a:latin typeface="Arial  "/>
                <a:ea typeface="Times New Roman" charset="0"/>
                <a:cs typeface="Times New Roman" charset="0"/>
              </a:rPr>
              <a:t>hòng</a:t>
            </a:r>
            <a:r>
              <a:rPr lang="en-US" sz="2400" dirty="0" smtClean="0">
                <a:latin typeface="Arial  "/>
                <a:ea typeface="Times New Roman" charset="0"/>
                <a:cs typeface="Times New Roman" charset="0"/>
              </a:rPr>
              <a:t> </a:t>
            </a:r>
            <a:r>
              <a:rPr lang="vi-VN" sz="2400" dirty="0" smtClean="0">
                <a:latin typeface="Arial  "/>
                <a:ea typeface="Times New Roman" charset="0"/>
                <a:cs typeface="Times New Roman" charset="0"/>
              </a:rPr>
              <a:t>ban</a:t>
            </a:r>
          </a:p>
          <a:p>
            <a:pPr marL="285750" indent="-285750">
              <a:buFont typeface="Arial"/>
              <a:buChar char="•"/>
            </a:pPr>
            <a:endParaRPr lang="en-US" sz="2400" dirty="0" smtClean="0">
              <a:latin typeface="Arial  "/>
            </a:endParaRPr>
          </a:p>
          <a:p>
            <a:pPr marL="285750" indent="-285750">
              <a:buFont typeface="Arial"/>
              <a:buChar char="•"/>
            </a:pPr>
            <a:r>
              <a:rPr lang="en-US" sz="2400" dirty="0" err="1">
                <a:latin typeface="Arial  "/>
                <a:ea typeface="Times New Roman" charset="0"/>
                <a:cs typeface="Times New Roman" charset="0"/>
              </a:rPr>
              <a:t>Thông</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báo</a:t>
            </a:r>
            <a:r>
              <a:rPr lang="en-US" sz="2400" dirty="0">
                <a:latin typeface="Arial  "/>
                <a:ea typeface="Times New Roman" charset="0"/>
                <a:cs typeface="Times New Roman" charset="0"/>
              </a:rPr>
              <a:t> </a:t>
            </a:r>
            <a:r>
              <a:rPr lang="en-US" sz="2400" dirty="0" err="1">
                <a:latin typeface="Arial  "/>
                <a:ea typeface="Times New Roman" charset="0"/>
                <a:cs typeface="Times New Roman" charset="0"/>
              </a:rPr>
              <a:t>q</a:t>
            </a:r>
            <a:r>
              <a:rPr lang="en-US" sz="2400" dirty="0" err="1" smtClean="0">
                <a:latin typeface="Arial  "/>
                <a:ea typeface="Times New Roman" charset="0"/>
                <a:cs typeface="Times New Roman" charset="0"/>
              </a:rPr>
              <a:t>uyết</a:t>
            </a:r>
            <a:r>
              <a:rPr lang="en-US" sz="2400" dirty="0" smtClean="0">
                <a:latin typeface="Arial  "/>
                <a:ea typeface="Times New Roman" charset="0"/>
                <a:cs typeface="Times New Roman" charset="0"/>
              </a:rPr>
              <a:t> </a:t>
            </a:r>
            <a:r>
              <a:rPr lang="en-US" sz="2400" dirty="0" err="1">
                <a:latin typeface="Arial  "/>
                <a:ea typeface="Times New Roman" charset="0"/>
                <a:cs typeface="Times New Roman" charset="0"/>
              </a:rPr>
              <a:t>định</a:t>
            </a:r>
            <a:endParaRPr lang="en-US" sz="2400" dirty="0" smtClean="0">
              <a:latin typeface="Arial  "/>
              <a:ea typeface="Times New Roman" charset="0"/>
              <a:cs typeface="Times New Roman" charset="0"/>
            </a:endParaRPr>
          </a:p>
        </p:txBody>
      </p:sp>
      <p:pic>
        <p:nvPicPr>
          <p:cNvPr id="4"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460" y="6260845"/>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660" y="6184645"/>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331" y="618464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81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22865</TotalTime>
  <Words>1284</Words>
  <Application>Microsoft Office PowerPoint</Application>
  <PresentationFormat>On-screen Show (4:3)</PresentationFormat>
  <Paragraphs>266</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Global Health Services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Williams</dc:creator>
  <cp:lastModifiedBy>admin</cp:lastModifiedBy>
  <cp:revision>203</cp:revision>
  <cp:lastPrinted>2017-08-17T10:21:33Z</cp:lastPrinted>
  <dcterms:created xsi:type="dcterms:W3CDTF">2014-08-25T07:22:15Z</dcterms:created>
  <dcterms:modified xsi:type="dcterms:W3CDTF">2017-08-25T06:53:52Z</dcterms:modified>
</cp:coreProperties>
</file>